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Fredoka" charset="1" panose="02000000000000000000"/>
      <p:regular r:id="rId10"/>
    </p:embeddedFont>
    <p:embeddedFont>
      <p:font typeface="Abys" charset="1" panose="00000500000000000000"/>
      <p:regular r:id="rId11"/>
    </p:embeddedFont>
    <p:embeddedFont>
      <p:font typeface="Acid Bold" charset="1" panose="00000500000000000000"/>
      <p:regular r:id="rId12"/>
    </p:embeddedFont>
    <p:embeddedFont>
      <p:font typeface="Repo Bold" charset="1" panose="02000503040000020004"/>
      <p:regular r:id="rId13"/>
    </p:embeddedFont>
    <p:embeddedFont>
      <p:font typeface="Repo Bold Bold" charset="1" panose="020005030400000200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25" Target="slides/slide11.xml" Type="http://schemas.openxmlformats.org/officeDocument/2006/relationships/slide"/><Relationship Id="rId26" Target="slides/slide12.xml" Type="http://schemas.openxmlformats.org/officeDocument/2006/relationships/slide"/><Relationship Id="rId27" Target="slides/slide13.xml" Type="http://schemas.openxmlformats.org/officeDocument/2006/relationships/slide"/><Relationship Id="rId28" Target="slides/slide14.xml" Type="http://schemas.openxmlformats.org/officeDocument/2006/relationships/slide"/><Relationship Id="rId29" Target="slides/slide15.xml" Type="http://schemas.openxmlformats.org/officeDocument/2006/relationships/slide"/><Relationship Id="rId3" Target="viewProps.xml" Type="http://schemas.openxmlformats.org/officeDocument/2006/relationships/viewProps"/><Relationship Id="rId30" Target="slides/slide16.xml" Type="http://schemas.openxmlformats.org/officeDocument/2006/relationships/slide"/><Relationship Id="rId31" Target="slides/slide17.xml" Type="http://schemas.openxmlformats.org/officeDocument/2006/relationships/slide"/><Relationship Id="rId32" Target="slides/slide18.xml" Type="http://schemas.openxmlformats.org/officeDocument/2006/relationships/slide"/><Relationship Id="rId33" Target="slides/slide19.xml" Type="http://schemas.openxmlformats.org/officeDocument/2006/relationships/slide"/><Relationship Id="rId34" Target="slides/slide20.xml" Type="http://schemas.openxmlformats.org/officeDocument/2006/relationships/slide"/><Relationship Id="rId35" Target="slides/slide21.xml" Type="http://schemas.openxmlformats.org/officeDocument/2006/relationships/slide"/><Relationship Id="rId36" Target="slides/slide22.xml" Type="http://schemas.openxmlformats.org/officeDocument/2006/relationships/slide"/><Relationship Id="rId37" Target="slides/slide23.xml" Type="http://schemas.openxmlformats.org/officeDocument/2006/relationships/slide"/><Relationship Id="rId38" Target="slides/slide24.xml" Type="http://schemas.openxmlformats.org/officeDocument/2006/relationships/slide"/><Relationship Id="rId39" Target="slides/slide25.xml" Type="http://schemas.openxmlformats.org/officeDocument/2006/relationships/slide"/><Relationship Id="rId4" Target="theme/theme1.xml" Type="http://schemas.openxmlformats.org/officeDocument/2006/relationships/theme"/><Relationship Id="rId40" Target="slides/slide26.xml" Type="http://schemas.openxmlformats.org/officeDocument/2006/relationships/slide"/><Relationship Id="rId41" Target="slides/slide27.xml" Type="http://schemas.openxmlformats.org/officeDocument/2006/relationships/slide"/><Relationship Id="rId42" Target="slides/slide28.xml" Type="http://schemas.openxmlformats.org/officeDocument/2006/relationships/slide"/><Relationship Id="rId43" Target="slides/slide29.xml" Type="http://schemas.openxmlformats.org/officeDocument/2006/relationships/slide"/><Relationship Id="rId44" Target="slides/slide3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svg" Type="http://schemas.openxmlformats.org/officeDocument/2006/relationships/image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svg" Type="http://schemas.openxmlformats.org/officeDocument/2006/relationships/image"/><Relationship Id="rId11" Target="../media/image71.png" Type="http://schemas.openxmlformats.org/officeDocument/2006/relationships/image"/><Relationship Id="rId12" Target="../media/image72.svg" Type="http://schemas.openxmlformats.org/officeDocument/2006/relationships/image"/><Relationship Id="rId2" Target="../media/image1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svg" Type="http://schemas.openxmlformats.org/officeDocument/2006/relationships/image"/><Relationship Id="rId11" Target="../media/image77.png" Type="http://schemas.openxmlformats.org/officeDocument/2006/relationships/image"/><Relationship Id="rId2" Target="../media/image1.png" Type="http://schemas.openxmlformats.org/officeDocument/2006/relationships/image"/><Relationship Id="rId3" Target="../media/image73.png" Type="http://schemas.openxmlformats.org/officeDocument/2006/relationships/image"/><Relationship Id="rId4" Target="../media/image74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7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svg" Type="http://schemas.openxmlformats.org/officeDocument/2006/relationships/image"/><Relationship Id="rId11" Target="../media/image82.png" Type="http://schemas.openxmlformats.org/officeDocument/2006/relationships/image"/><Relationship Id="rId2" Target="../media/image1.png" Type="http://schemas.openxmlformats.org/officeDocument/2006/relationships/image"/><Relationship Id="rId3" Target="../media/image78.png" Type="http://schemas.openxmlformats.org/officeDocument/2006/relationships/image"/><Relationship Id="rId4" Target="../media/image79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8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2" Target="../media/image1.pn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9.png" Type="http://schemas.openxmlformats.org/officeDocument/2006/relationships/image"/><Relationship Id="rId2" Target="../media/image1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8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92.png" Type="http://schemas.openxmlformats.org/officeDocument/2006/relationships/image"/><Relationship Id="rId12" Target="../media/image93.svg" Type="http://schemas.openxmlformats.org/officeDocument/2006/relationships/image"/><Relationship Id="rId2" Target="../media/image1.pn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5.svg" Type="http://schemas.openxmlformats.org/officeDocument/2006/relationships/image"/><Relationship Id="rId11" Target="../media/image96.png" Type="http://schemas.openxmlformats.org/officeDocument/2006/relationships/image"/><Relationship Id="rId12" Target="../media/image97.svg" Type="http://schemas.openxmlformats.org/officeDocument/2006/relationships/image"/><Relationship Id="rId2" Target="../media/image1.png" Type="http://schemas.openxmlformats.org/officeDocument/2006/relationships/image"/><Relationship Id="rId3" Target="../media/image73.png" Type="http://schemas.openxmlformats.org/officeDocument/2006/relationships/image"/><Relationship Id="rId4" Target="../media/image74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9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svg" Type="http://schemas.openxmlformats.org/officeDocument/2006/relationships/image"/><Relationship Id="rId2" Target="../media/image1.png" Type="http://schemas.openxmlformats.org/officeDocument/2006/relationships/image"/><Relationship Id="rId3" Target="../media/image98.png" Type="http://schemas.openxmlformats.org/officeDocument/2006/relationships/image"/><Relationship Id="rId4" Target="../media/image99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10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0.png" Type="http://schemas.openxmlformats.org/officeDocument/2006/relationships/image"/><Relationship Id="rId12" Target="../media/image21.svg" Type="http://schemas.openxmlformats.org/officeDocument/2006/relationships/image"/><Relationship Id="rId13" Target="../media/image22.png" Type="http://schemas.openxmlformats.org/officeDocument/2006/relationships/image"/><Relationship Id="rId14" Target="../media/image23.svg" Type="http://schemas.openxmlformats.org/officeDocument/2006/relationships/image"/><Relationship Id="rId15" Target="../media/image24.png" Type="http://schemas.openxmlformats.org/officeDocument/2006/relationships/image"/><Relationship Id="rId16" Target="../media/image25.svg" Type="http://schemas.openxmlformats.org/officeDocument/2006/relationships/image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svg" Type="http://schemas.openxmlformats.org/officeDocument/2006/relationships/image"/><Relationship Id="rId11" Target="../media/image104.png" Type="http://schemas.openxmlformats.org/officeDocument/2006/relationships/image"/><Relationship Id="rId12" Target="../media/image105.svg" Type="http://schemas.openxmlformats.org/officeDocument/2006/relationships/image"/><Relationship Id="rId2" Target="../media/image1.pn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10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11" Target="../media/image106.jpeg" Type="http://schemas.openxmlformats.org/officeDocument/2006/relationships/image"/><Relationship Id="rId2" Target="../media/image1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111.jpeg" Type="http://schemas.openxmlformats.org/officeDocument/2006/relationships/image"/><Relationship Id="rId2" Target="../media/image11.png" Type="http://schemas.openxmlformats.org/officeDocument/2006/relationships/image"/><Relationship Id="rId3" Target="../media/image107.png" Type="http://schemas.openxmlformats.org/officeDocument/2006/relationships/image"/><Relationship Id="rId4" Target="../media/image108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109.jpeg" Type="http://schemas.openxmlformats.org/officeDocument/2006/relationships/image"/><Relationship Id="rId8" Target="../media/image110.jpe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2" Target="../media/image33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111.jpeg" Type="http://schemas.openxmlformats.org/officeDocument/2006/relationships/image"/><Relationship Id="rId8" Target="../media/image112.jpeg" Type="http://schemas.openxmlformats.org/officeDocument/2006/relationships/image"/><Relationship Id="rId9" Target="../media/image113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114.jpeg" Type="http://schemas.openxmlformats.org/officeDocument/2006/relationships/image"/><Relationship Id="rId13" Target="../media/image115.jpeg" Type="http://schemas.openxmlformats.org/officeDocument/2006/relationships/image"/><Relationship Id="rId14" Target="../media/image116.jpeg" Type="http://schemas.openxmlformats.org/officeDocument/2006/relationships/image"/><Relationship Id="rId2" Target="../media/image60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111.jpe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jpeg" Type="http://schemas.openxmlformats.org/officeDocument/2006/relationships/image"/><Relationship Id="rId2" Target="../media/image11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111.jpeg" Type="http://schemas.openxmlformats.org/officeDocument/2006/relationships/image"/><Relationship Id="rId8" Target="../media/image117.jpeg" Type="http://schemas.openxmlformats.org/officeDocument/2006/relationships/image"/><Relationship Id="rId9" Target="../media/image118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3.jpeg" Type="http://schemas.openxmlformats.org/officeDocument/2006/relationships/image"/><Relationship Id="rId2" Target="../media/image120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111.jpeg" Type="http://schemas.openxmlformats.org/officeDocument/2006/relationships/image"/><Relationship Id="rId8" Target="../media/image121.jpeg" Type="http://schemas.openxmlformats.org/officeDocument/2006/relationships/image"/><Relationship Id="rId9" Target="../media/image122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125.jpeg" Type="http://schemas.openxmlformats.org/officeDocument/2006/relationships/image"/><Relationship Id="rId13" Target="../media/image126.jpeg" Type="http://schemas.openxmlformats.org/officeDocument/2006/relationships/image"/><Relationship Id="rId14" Target="../media/image127.jpeg" Type="http://schemas.openxmlformats.org/officeDocument/2006/relationships/image"/><Relationship Id="rId15" Target="../media/image128.jpeg" Type="http://schemas.openxmlformats.org/officeDocument/2006/relationships/image"/><Relationship Id="rId16" Target="../media/image129.jpeg" Type="http://schemas.openxmlformats.org/officeDocument/2006/relationships/image"/><Relationship Id="rId2" Target="../media/image124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111.jpe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0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0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13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2" Target="../media/image1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28.png" Type="http://schemas.openxmlformats.org/officeDocument/2006/relationships/image"/><Relationship Id="rId16" Target="../media/image29.svg" Type="http://schemas.openxmlformats.org/officeDocument/2006/relationships/image"/><Relationship Id="rId17" Target="../media/image44.png" Type="http://schemas.openxmlformats.org/officeDocument/2006/relationships/image"/><Relationship Id="rId18" Target="../media/image45.svg" Type="http://schemas.openxmlformats.org/officeDocument/2006/relationships/image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28.png" Type="http://schemas.openxmlformats.org/officeDocument/2006/relationships/image"/><Relationship Id="rId16" Target="../media/image29.svg" Type="http://schemas.openxmlformats.org/officeDocument/2006/relationships/image"/><Relationship Id="rId17" Target="../media/image44.png" Type="http://schemas.openxmlformats.org/officeDocument/2006/relationships/image"/><Relationship Id="rId18" Target="../media/image45.svg" Type="http://schemas.openxmlformats.org/officeDocument/2006/relationships/image"/><Relationship Id="rId2" Target="../media/image11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2" Target="../media/image33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48.jpeg" Type="http://schemas.openxmlformats.org/officeDocument/2006/relationships/image"/><Relationship Id="rId8" Target="../media/image49.jpe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2" Target="../media/image11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52.jpeg" Type="http://schemas.openxmlformats.org/officeDocument/2006/relationships/image"/><Relationship Id="rId8" Target="../media/image53.jpe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media/image33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54.jpeg" Type="http://schemas.openxmlformats.org/officeDocument/2006/relationships/image"/><Relationship Id="rId8" Target="../media/image55.jpe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11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57.jpeg" Type="http://schemas.openxmlformats.org/officeDocument/2006/relationships/image"/><Relationship Id="rId6" Target="../media/image58.jpeg" Type="http://schemas.openxmlformats.org/officeDocument/2006/relationships/image"/><Relationship Id="rId7" Target="../media/image59.jpe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6398" y="631369"/>
            <a:ext cx="12032350" cy="4512131"/>
          </a:xfrm>
          <a:custGeom>
            <a:avLst/>
            <a:gdLst/>
            <a:ahLst/>
            <a:cxnLst/>
            <a:rect r="r" b="b" t="t" l="l"/>
            <a:pathLst>
              <a:path h="4512131" w="12032350">
                <a:moveTo>
                  <a:pt x="0" y="0"/>
                </a:moveTo>
                <a:lnTo>
                  <a:pt x="12032350" y="0"/>
                </a:lnTo>
                <a:lnTo>
                  <a:pt x="12032350" y="4512131"/>
                </a:lnTo>
                <a:lnTo>
                  <a:pt x="0" y="4512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7163" y="0"/>
            <a:ext cx="13100329" cy="4912624"/>
          </a:xfrm>
          <a:custGeom>
            <a:avLst/>
            <a:gdLst/>
            <a:ahLst/>
            <a:cxnLst/>
            <a:rect r="r" b="b" t="t" l="l"/>
            <a:pathLst>
              <a:path h="4912624" w="13100329">
                <a:moveTo>
                  <a:pt x="0" y="0"/>
                </a:moveTo>
                <a:lnTo>
                  <a:pt x="13100329" y="0"/>
                </a:lnTo>
                <a:lnTo>
                  <a:pt x="13100329" y="4912624"/>
                </a:lnTo>
                <a:lnTo>
                  <a:pt x="0" y="4912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34571">
            <a:off x="5553347" y="5029485"/>
            <a:ext cx="4149628" cy="4749216"/>
          </a:xfrm>
          <a:custGeom>
            <a:avLst/>
            <a:gdLst/>
            <a:ahLst/>
            <a:cxnLst/>
            <a:rect r="r" b="b" t="t" l="l"/>
            <a:pathLst>
              <a:path h="4749216" w="4149628">
                <a:moveTo>
                  <a:pt x="0" y="0"/>
                </a:moveTo>
                <a:lnTo>
                  <a:pt x="4149628" y="0"/>
                </a:lnTo>
                <a:lnTo>
                  <a:pt x="4149628" y="4749216"/>
                </a:lnTo>
                <a:lnTo>
                  <a:pt x="0" y="4749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98021" y="3625836"/>
            <a:ext cx="8424883" cy="6244944"/>
          </a:xfrm>
          <a:custGeom>
            <a:avLst/>
            <a:gdLst/>
            <a:ahLst/>
            <a:cxnLst/>
            <a:rect r="r" b="b" t="t" l="l"/>
            <a:pathLst>
              <a:path h="6244944" w="8424883">
                <a:moveTo>
                  <a:pt x="0" y="0"/>
                </a:moveTo>
                <a:lnTo>
                  <a:pt x="8424883" y="0"/>
                </a:lnTo>
                <a:lnTo>
                  <a:pt x="8424883" y="6244944"/>
                </a:lnTo>
                <a:lnTo>
                  <a:pt x="0" y="6244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067036" y="263280"/>
            <a:ext cx="2163967" cy="2193032"/>
          </a:xfrm>
          <a:custGeom>
            <a:avLst/>
            <a:gdLst/>
            <a:ahLst/>
            <a:cxnLst/>
            <a:rect r="r" b="b" t="t" l="l"/>
            <a:pathLst>
              <a:path h="2193032" w="2163967">
                <a:moveTo>
                  <a:pt x="0" y="0"/>
                </a:moveTo>
                <a:lnTo>
                  <a:pt x="2163967" y="0"/>
                </a:lnTo>
                <a:lnTo>
                  <a:pt x="2163967" y="2193032"/>
                </a:lnTo>
                <a:lnTo>
                  <a:pt x="0" y="2193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101307" y="4125123"/>
            <a:ext cx="7152371" cy="5246370"/>
            <a:chOff x="0" y="0"/>
            <a:chExt cx="4198620" cy="30797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1"/>
              <a:stretch>
                <a:fillRect l="-4846" t="0" r="-4846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-366827" y="353136"/>
            <a:ext cx="12207351" cy="4034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3"/>
              </a:lnSpc>
            </a:pPr>
            <a:r>
              <a:rPr lang="en-US" sz="7645">
                <a:solidFill>
                  <a:srgbClr val="000000"/>
                </a:solidFill>
                <a:latin typeface="Repo Bold Bold"/>
              </a:rPr>
              <a:t>Zapraszamy </a:t>
            </a:r>
          </a:p>
          <a:p>
            <a:pPr algn="ctr">
              <a:lnSpc>
                <a:spcPts val="10703"/>
              </a:lnSpc>
            </a:pPr>
            <a:r>
              <a:rPr lang="en-US" sz="7645">
                <a:solidFill>
                  <a:srgbClr val="000000"/>
                </a:solidFill>
                <a:latin typeface="Repo Bold Bold"/>
              </a:rPr>
              <a:t>do wyjątkowej </a:t>
            </a:r>
          </a:p>
          <a:p>
            <a:pPr algn="ctr" marL="0" indent="0" lvl="0">
              <a:lnSpc>
                <a:spcPts val="10703"/>
              </a:lnSpc>
              <a:spcBef>
                <a:spcPct val="0"/>
              </a:spcBef>
            </a:pPr>
            <a:r>
              <a:rPr lang="en-US" sz="7645">
                <a:solidFill>
                  <a:srgbClr val="000000"/>
                </a:solidFill>
                <a:latin typeface="Repo Bold Bold"/>
              </a:rPr>
              <a:t>Trzynastki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80600">
            <a:off x="-2772869" y="6769595"/>
            <a:ext cx="8062123" cy="4441497"/>
          </a:xfrm>
          <a:custGeom>
            <a:avLst/>
            <a:gdLst/>
            <a:ahLst/>
            <a:cxnLst/>
            <a:rect r="r" b="b" t="t" l="l"/>
            <a:pathLst>
              <a:path h="4441497" w="8062123">
                <a:moveTo>
                  <a:pt x="0" y="0"/>
                </a:moveTo>
                <a:lnTo>
                  <a:pt x="8062123" y="0"/>
                </a:lnTo>
                <a:lnTo>
                  <a:pt x="8062123" y="4441497"/>
                </a:lnTo>
                <a:lnTo>
                  <a:pt x="0" y="4441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35593">
            <a:off x="13604796" y="-974843"/>
            <a:ext cx="6158232" cy="3392626"/>
          </a:xfrm>
          <a:custGeom>
            <a:avLst/>
            <a:gdLst/>
            <a:ahLst/>
            <a:cxnLst/>
            <a:rect r="r" b="b" t="t" l="l"/>
            <a:pathLst>
              <a:path h="3392626" w="6158232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591813" y="611176"/>
            <a:ext cx="13388485" cy="3076595"/>
            <a:chOff x="0" y="0"/>
            <a:chExt cx="6096217" cy="14008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096217" cy="1400875"/>
            </a:xfrm>
            <a:custGeom>
              <a:avLst/>
              <a:gdLst/>
              <a:ahLst/>
              <a:cxnLst/>
              <a:rect r="r" b="b" t="t" l="l"/>
              <a:pathLst>
                <a:path h="1400875" w="6096217">
                  <a:moveTo>
                    <a:pt x="19661" y="0"/>
                  </a:moveTo>
                  <a:lnTo>
                    <a:pt x="6076557" y="0"/>
                  </a:lnTo>
                  <a:cubicBezTo>
                    <a:pt x="6087415" y="0"/>
                    <a:pt x="6096217" y="8802"/>
                    <a:pt x="6096217" y="19661"/>
                  </a:cubicBezTo>
                  <a:lnTo>
                    <a:pt x="6096217" y="1381214"/>
                  </a:lnTo>
                  <a:cubicBezTo>
                    <a:pt x="6096217" y="1386429"/>
                    <a:pt x="6094146" y="1391429"/>
                    <a:pt x="6090458" y="1395116"/>
                  </a:cubicBezTo>
                  <a:cubicBezTo>
                    <a:pt x="6086771" y="1398804"/>
                    <a:pt x="6081771" y="1400875"/>
                    <a:pt x="6076557" y="1400875"/>
                  </a:cubicBezTo>
                  <a:lnTo>
                    <a:pt x="19661" y="1400875"/>
                  </a:lnTo>
                  <a:cubicBezTo>
                    <a:pt x="8802" y="1400875"/>
                    <a:pt x="0" y="1392073"/>
                    <a:pt x="0" y="1381214"/>
                  </a:cubicBezTo>
                  <a:lnTo>
                    <a:pt x="0" y="19661"/>
                  </a:lnTo>
                  <a:cubicBezTo>
                    <a:pt x="0" y="14446"/>
                    <a:pt x="2071" y="9446"/>
                    <a:pt x="5758" y="5758"/>
                  </a:cubicBezTo>
                  <a:cubicBezTo>
                    <a:pt x="9446" y="2071"/>
                    <a:pt x="14446" y="0"/>
                    <a:pt x="1966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6096217" cy="14104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4356147"/>
            <a:ext cx="7938710" cy="4902153"/>
          </a:xfrm>
          <a:custGeom>
            <a:avLst/>
            <a:gdLst/>
            <a:ahLst/>
            <a:cxnLst/>
            <a:rect r="r" b="b" t="t" l="l"/>
            <a:pathLst>
              <a:path h="4902153" w="7938710">
                <a:moveTo>
                  <a:pt x="0" y="0"/>
                </a:moveTo>
                <a:lnTo>
                  <a:pt x="7938710" y="0"/>
                </a:lnTo>
                <a:lnTo>
                  <a:pt x="7938710" y="4902153"/>
                </a:lnTo>
                <a:lnTo>
                  <a:pt x="0" y="4902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54157" y="4414116"/>
            <a:ext cx="7705143" cy="4757926"/>
          </a:xfrm>
          <a:custGeom>
            <a:avLst/>
            <a:gdLst/>
            <a:ahLst/>
            <a:cxnLst/>
            <a:rect r="r" b="b" t="t" l="l"/>
            <a:pathLst>
              <a:path h="4757926" w="7705143">
                <a:moveTo>
                  <a:pt x="0" y="0"/>
                </a:moveTo>
                <a:lnTo>
                  <a:pt x="7705143" y="0"/>
                </a:lnTo>
                <a:lnTo>
                  <a:pt x="7705143" y="4757926"/>
                </a:lnTo>
                <a:lnTo>
                  <a:pt x="0" y="4757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8193" y="5234857"/>
            <a:ext cx="796679" cy="824506"/>
          </a:xfrm>
          <a:custGeom>
            <a:avLst/>
            <a:gdLst/>
            <a:ahLst/>
            <a:cxnLst/>
            <a:rect r="r" b="b" t="t" l="l"/>
            <a:pathLst>
              <a:path h="824506" w="796679">
                <a:moveTo>
                  <a:pt x="0" y="0"/>
                </a:moveTo>
                <a:lnTo>
                  <a:pt x="796678" y="0"/>
                </a:lnTo>
                <a:lnTo>
                  <a:pt x="796678" y="824506"/>
                </a:lnTo>
                <a:lnTo>
                  <a:pt x="0" y="824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51913" y="1018948"/>
            <a:ext cx="12246363" cy="273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8"/>
              </a:lnSpc>
            </a:pPr>
            <a:r>
              <a:rPr lang="en-US" sz="5362">
                <a:solidFill>
                  <a:srgbClr val="000000"/>
                </a:solidFill>
                <a:latin typeface="Repo Bold Bold"/>
              </a:rPr>
              <a:t> W ROKU SZKOLNYM 2024/2025 </a:t>
            </a:r>
          </a:p>
          <a:p>
            <a:pPr algn="ctr">
              <a:lnSpc>
                <a:spcPts val="7508"/>
              </a:lnSpc>
            </a:pPr>
            <a:r>
              <a:rPr lang="en-US" sz="5362">
                <a:solidFill>
                  <a:srgbClr val="000000"/>
                </a:solidFill>
                <a:latin typeface="Repo Bold Bold"/>
              </a:rPr>
              <a:t>ZAPRASZAMY DO KLASY PIERWSZEJ:</a:t>
            </a:r>
          </a:p>
          <a:p>
            <a:pPr algn="l" marL="0" indent="0" lvl="0">
              <a:lnSpc>
                <a:spcPts val="6668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066351" y="5234857"/>
            <a:ext cx="796679" cy="824506"/>
          </a:xfrm>
          <a:custGeom>
            <a:avLst/>
            <a:gdLst/>
            <a:ahLst/>
            <a:cxnLst/>
            <a:rect r="r" b="b" t="t" l="l"/>
            <a:pathLst>
              <a:path h="824506" w="796679">
                <a:moveTo>
                  <a:pt x="0" y="0"/>
                </a:moveTo>
                <a:lnTo>
                  <a:pt x="796679" y="0"/>
                </a:lnTo>
                <a:lnTo>
                  <a:pt x="796679" y="824506"/>
                </a:lnTo>
                <a:lnTo>
                  <a:pt x="0" y="824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5057775"/>
            <a:ext cx="7938710" cy="1181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6"/>
              </a:lnSpc>
              <a:spcBef>
                <a:spcPct val="0"/>
              </a:spcBef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INTEGRACYJNEJ</a:t>
            </a:r>
          </a:p>
          <a:p>
            <a:pPr algn="ctr">
              <a:lnSpc>
                <a:spcPts val="4716"/>
              </a:lnSpc>
              <a:spcBef>
                <a:spcPct val="0"/>
              </a:spcBef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rozszerzenia programowe: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54157" y="5057436"/>
            <a:ext cx="7705143" cy="1181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6"/>
              </a:lnSpc>
              <a:spcBef>
                <a:spcPct val="0"/>
              </a:spcBef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TERAPEUTYCZNEJ</a:t>
            </a:r>
          </a:p>
          <a:p>
            <a:pPr algn="ctr">
              <a:lnSpc>
                <a:spcPts val="4716"/>
              </a:lnSpc>
              <a:spcBef>
                <a:spcPct val="0"/>
              </a:spcBef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rozszerzenia programowe: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91813" y="6539210"/>
            <a:ext cx="5671304" cy="1771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27362" indent="-363681" lvl="1">
              <a:lnSpc>
                <a:spcPts val="4716"/>
              </a:lnSpc>
              <a:buFont typeface="Arial"/>
              <a:buChar char="•"/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język polski</a:t>
            </a:r>
          </a:p>
          <a:p>
            <a:pPr marL="727362" indent="-363681" lvl="1">
              <a:lnSpc>
                <a:spcPts val="4716"/>
              </a:lnSpc>
              <a:buFont typeface="Arial"/>
              <a:buChar char="•"/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historia</a:t>
            </a:r>
          </a:p>
          <a:p>
            <a:pPr marL="727362" indent="-363681" lvl="1">
              <a:lnSpc>
                <a:spcPts val="4716"/>
              </a:lnSpc>
              <a:buFont typeface="Arial"/>
              <a:buChar char="•"/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wiedza o społeczeństwie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863030" y="6539210"/>
            <a:ext cx="5671304" cy="1771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27362" indent="-363681" lvl="1">
              <a:lnSpc>
                <a:spcPts val="4716"/>
              </a:lnSpc>
              <a:buFont typeface="Arial"/>
              <a:buChar char="•"/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geografia</a:t>
            </a:r>
          </a:p>
          <a:p>
            <a:pPr marL="727362" indent="-363681" lvl="1">
              <a:lnSpc>
                <a:spcPts val="4716"/>
              </a:lnSpc>
              <a:buFont typeface="Arial"/>
              <a:buChar char="•"/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język angielski</a:t>
            </a:r>
          </a:p>
          <a:p>
            <a:pPr marL="727362" indent="-363681" lvl="1">
              <a:lnSpc>
                <a:spcPts val="4716"/>
              </a:lnSpc>
              <a:buFont typeface="Arial"/>
              <a:buChar char="•"/>
            </a:pPr>
            <a:r>
              <a:rPr lang="en-US" sz="3368">
                <a:solidFill>
                  <a:srgbClr val="000000"/>
                </a:solidFill>
                <a:latin typeface="Repo Bold"/>
              </a:rPr>
              <a:t>wiedza o społeczeństwie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196925" y="342022"/>
            <a:ext cx="10991526" cy="9447154"/>
            <a:chOff x="0" y="0"/>
            <a:chExt cx="5004803" cy="43015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04803" cy="4301599"/>
            </a:xfrm>
            <a:custGeom>
              <a:avLst/>
              <a:gdLst/>
              <a:ahLst/>
              <a:cxnLst/>
              <a:rect r="r" b="b" t="t" l="l"/>
              <a:pathLst>
                <a:path h="4301599" w="5004803">
                  <a:moveTo>
                    <a:pt x="23948" y="0"/>
                  </a:moveTo>
                  <a:lnTo>
                    <a:pt x="4980855" y="0"/>
                  </a:lnTo>
                  <a:cubicBezTo>
                    <a:pt x="4987206" y="0"/>
                    <a:pt x="4993298" y="2523"/>
                    <a:pt x="4997789" y="7014"/>
                  </a:cubicBezTo>
                  <a:cubicBezTo>
                    <a:pt x="5002280" y="11505"/>
                    <a:pt x="5004803" y="17597"/>
                    <a:pt x="5004803" y="23948"/>
                  </a:cubicBezTo>
                  <a:lnTo>
                    <a:pt x="5004803" y="4277651"/>
                  </a:lnTo>
                  <a:cubicBezTo>
                    <a:pt x="5004803" y="4284003"/>
                    <a:pt x="5002280" y="4290094"/>
                    <a:pt x="4997789" y="4294585"/>
                  </a:cubicBezTo>
                  <a:cubicBezTo>
                    <a:pt x="4993298" y="4299076"/>
                    <a:pt x="4987206" y="4301599"/>
                    <a:pt x="4980855" y="4301599"/>
                  </a:cubicBezTo>
                  <a:lnTo>
                    <a:pt x="23948" y="4301599"/>
                  </a:lnTo>
                  <a:cubicBezTo>
                    <a:pt x="17597" y="4301599"/>
                    <a:pt x="11505" y="4299076"/>
                    <a:pt x="7014" y="4294585"/>
                  </a:cubicBezTo>
                  <a:cubicBezTo>
                    <a:pt x="2523" y="4290094"/>
                    <a:pt x="0" y="4284003"/>
                    <a:pt x="0" y="4277651"/>
                  </a:cubicBezTo>
                  <a:lnTo>
                    <a:pt x="0" y="23948"/>
                  </a:lnTo>
                  <a:cubicBezTo>
                    <a:pt x="0" y="17597"/>
                    <a:pt x="2523" y="11505"/>
                    <a:pt x="7014" y="7014"/>
                  </a:cubicBezTo>
                  <a:cubicBezTo>
                    <a:pt x="11505" y="2523"/>
                    <a:pt x="17597" y="0"/>
                    <a:pt x="2394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5004803" cy="43111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09939" y="1614413"/>
            <a:ext cx="6580860" cy="5273690"/>
            <a:chOff x="0" y="0"/>
            <a:chExt cx="2607882" cy="20898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07882" cy="2089873"/>
            </a:xfrm>
            <a:custGeom>
              <a:avLst/>
              <a:gdLst/>
              <a:ahLst/>
              <a:cxnLst/>
              <a:rect r="r" b="b" t="t" l="l"/>
              <a:pathLst>
                <a:path h="2089873" w="2607882">
                  <a:moveTo>
                    <a:pt x="39999" y="0"/>
                  </a:moveTo>
                  <a:lnTo>
                    <a:pt x="2567883" y="0"/>
                  </a:lnTo>
                  <a:cubicBezTo>
                    <a:pt x="2578492" y="0"/>
                    <a:pt x="2588665" y="4214"/>
                    <a:pt x="2596167" y="11715"/>
                  </a:cubicBezTo>
                  <a:cubicBezTo>
                    <a:pt x="2603668" y="19217"/>
                    <a:pt x="2607882" y="29390"/>
                    <a:pt x="2607882" y="39999"/>
                  </a:cubicBezTo>
                  <a:lnTo>
                    <a:pt x="2607882" y="2049874"/>
                  </a:lnTo>
                  <a:cubicBezTo>
                    <a:pt x="2607882" y="2071965"/>
                    <a:pt x="2589974" y="2089873"/>
                    <a:pt x="2567883" y="2089873"/>
                  </a:cubicBezTo>
                  <a:lnTo>
                    <a:pt x="39999" y="2089873"/>
                  </a:lnTo>
                  <a:cubicBezTo>
                    <a:pt x="29390" y="2089873"/>
                    <a:pt x="19217" y="2085659"/>
                    <a:pt x="11715" y="2078158"/>
                  </a:cubicBezTo>
                  <a:cubicBezTo>
                    <a:pt x="4214" y="2070657"/>
                    <a:pt x="0" y="2060483"/>
                    <a:pt x="0" y="2049874"/>
                  </a:cubicBezTo>
                  <a:lnTo>
                    <a:pt x="0" y="39999"/>
                  </a:lnTo>
                  <a:cubicBezTo>
                    <a:pt x="0" y="17908"/>
                    <a:pt x="17908" y="0"/>
                    <a:pt x="39999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2607882" cy="20993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421221" y="808950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848766" y="4391520"/>
            <a:ext cx="1348159" cy="134815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019007" y="4602653"/>
            <a:ext cx="1007677" cy="925892"/>
            <a:chOff x="0" y="0"/>
            <a:chExt cx="884596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25501"/>
              <a:ext cx="870002" cy="761797"/>
            </a:xfrm>
            <a:custGeom>
              <a:avLst/>
              <a:gdLst/>
              <a:ahLst/>
              <a:cxnLst/>
              <a:rect r="r" b="b" t="t" l="l"/>
              <a:pathLst>
                <a:path h="761797" w="870002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39082" y="1962883"/>
            <a:ext cx="5685764" cy="4462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8"/>
              </a:lnSpc>
            </a:pPr>
            <a:r>
              <a:rPr lang="en-US" sz="5062">
                <a:solidFill>
                  <a:srgbClr val="000000"/>
                </a:solidFill>
                <a:latin typeface="Repo Bold Bold"/>
              </a:rPr>
              <a:t>CZYM </a:t>
            </a:r>
          </a:p>
          <a:p>
            <a:pPr algn="ctr">
              <a:lnSpc>
                <a:spcPts val="7088"/>
              </a:lnSpc>
            </a:pPr>
            <a:r>
              <a:rPr lang="en-US" sz="5062">
                <a:solidFill>
                  <a:srgbClr val="000000"/>
                </a:solidFill>
                <a:latin typeface="Repo Bold Bold"/>
              </a:rPr>
              <a:t>RÓŻNI SIĘ KLASA TERAPEUTYCZNA </a:t>
            </a:r>
          </a:p>
          <a:p>
            <a:pPr algn="ctr" marL="0" indent="0" lvl="0">
              <a:lnSpc>
                <a:spcPts val="7088"/>
              </a:lnSpc>
              <a:spcBef>
                <a:spcPct val="0"/>
              </a:spcBef>
            </a:pPr>
            <a:r>
              <a:rPr lang="en-US" sz="5062">
                <a:solidFill>
                  <a:srgbClr val="000000"/>
                </a:solidFill>
                <a:latin typeface="Repo Bold Bold"/>
              </a:rPr>
              <a:t>OD INTEGRACYJNEJ?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3936523">
            <a:off x="-2423650" y="4591022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617480" y="8473961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6" y="0"/>
                </a:lnTo>
                <a:lnTo>
                  <a:pt x="2966186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366612" y="1237819"/>
            <a:ext cx="10652151" cy="7588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69289" indent="-334645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W klasie terapeutycznej jest mniej uczniów</a:t>
            </a: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      </a:t>
            </a:r>
            <a:r>
              <a:rPr lang="en-US" sz="3099">
                <a:solidFill>
                  <a:srgbClr val="000000"/>
                </a:solidFill>
                <a:latin typeface="Repo Bold"/>
              </a:rPr>
              <a:t>(maksymalnie 15) niż w klasie integracyjnej</a:t>
            </a: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      </a:t>
            </a:r>
            <a:r>
              <a:rPr lang="en-US" sz="3099">
                <a:solidFill>
                  <a:srgbClr val="000000"/>
                </a:solidFill>
                <a:latin typeface="Repo Bold"/>
              </a:rPr>
              <a:t>(maksymalnie 20).</a:t>
            </a:r>
          </a:p>
          <a:p>
            <a:pPr marL="669289" indent="-334645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Podstawą przyjęcia do klasy terapeutycznej jest opinia ze wskazaniem objęcia ucznia nauką w klasie</a:t>
            </a: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      </a:t>
            </a:r>
            <a:r>
              <a:rPr lang="en-US" sz="3099">
                <a:solidFill>
                  <a:srgbClr val="000000"/>
                </a:solidFill>
                <a:latin typeface="Repo Bold"/>
              </a:rPr>
              <a:t>terapeutycznej wydaną przez Poradnię P-P.</a:t>
            </a:r>
          </a:p>
          <a:p>
            <a:pPr algn="just" marL="669289" indent="-334645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Klasy terapeutyczne przeznaczone są dla uczniów</a:t>
            </a:r>
          </a:p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    </a:t>
            </a:r>
            <a:r>
              <a:rPr lang="en-US" sz="3099">
                <a:solidFill>
                  <a:srgbClr val="000000"/>
                </a:solidFill>
                <a:latin typeface="Repo Bold"/>
              </a:rPr>
              <a:t>wymagających długotrwałej pomocy specjalistycznej            </a:t>
            </a:r>
            <a:r>
              <a:rPr lang="en-US" sz="3099">
                <a:solidFill>
                  <a:srgbClr val="FFFEF7"/>
                </a:solidFill>
                <a:latin typeface="Repo Bold"/>
              </a:rPr>
              <a:t>e</a:t>
            </a:r>
            <a:r>
              <a:rPr lang="en-US" sz="3099">
                <a:solidFill>
                  <a:srgbClr val="000000"/>
                </a:solidFill>
                <a:latin typeface="Repo Bold"/>
              </a:rPr>
              <a:t>   ze względu na stan zdrowia lub zaburzenia rozwojowe.</a:t>
            </a:r>
          </a:p>
          <a:p>
            <a:pPr marL="669289" indent="-334645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W klasie integracyjnej może uczyć się maksymalnie 5 uczniów</a:t>
            </a:r>
            <a:r>
              <a:rPr lang="en-US" sz="3099">
                <a:solidFill>
                  <a:srgbClr val="000000"/>
                </a:solidFill>
                <a:latin typeface="Repo Bold"/>
              </a:rPr>
              <a:t> </a:t>
            </a:r>
            <a:r>
              <a:rPr lang="en-US" sz="3099">
                <a:solidFill>
                  <a:srgbClr val="000000"/>
                </a:solidFill>
                <a:latin typeface="Repo Bold"/>
              </a:rPr>
              <a:t>z orzeczeniem o potrzebie kształcenia specjalnego.</a:t>
            </a:r>
          </a:p>
          <a:p>
            <a:pPr marL="669289" indent="-334645" lvl="1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Repo Bold"/>
              </a:rPr>
              <a:t>W klasie integracyjnej jest nauczyciel wspomagający (w terapeutycznej nie ma).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8144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474346">
            <a:off x="68015" y="3687451"/>
            <a:ext cx="1921371" cy="1383387"/>
          </a:xfrm>
          <a:custGeom>
            <a:avLst/>
            <a:gdLst/>
            <a:ahLst/>
            <a:cxnLst/>
            <a:rect r="r" b="b" t="t" l="l"/>
            <a:pathLst>
              <a:path h="1383387" w="1921371">
                <a:moveTo>
                  <a:pt x="0" y="0"/>
                </a:moveTo>
                <a:lnTo>
                  <a:pt x="1921370" y="0"/>
                </a:lnTo>
                <a:lnTo>
                  <a:pt x="1921370" y="1383387"/>
                </a:lnTo>
                <a:lnTo>
                  <a:pt x="0" y="13833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135733">
            <a:off x="16469569" y="5124525"/>
            <a:ext cx="1612865" cy="1536254"/>
          </a:xfrm>
          <a:custGeom>
            <a:avLst/>
            <a:gdLst/>
            <a:ahLst/>
            <a:cxnLst/>
            <a:rect r="r" b="b" t="t" l="l"/>
            <a:pathLst>
              <a:path h="1536254" w="1612865">
                <a:moveTo>
                  <a:pt x="0" y="0"/>
                </a:moveTo>
                <a:lnTo>
                  <a:pt x="1612865" y="0"/>
                </a:lnTo>
                <a:lnTo>
                  <a:pt x="1612865" y="1536254"/>
                </a:lnTo>
                <a:lnTo>
                  <a:pt x="0" y="1536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61040" y="3264873"/>
            <a:ext cx="7071666" cy="5134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KÓŁKO FOTOGRAFICZNE</a:t>
            </a:r>
          </a:p>
          <a:p>
            <a:pPr algn="ctr">
              <a:lnSpc>
                <a:spcPts val="5408"/>
              </a:lnSpc>
            </a:pPr>
          </a:p>
          <a:p>
            <a:pPr algn="ctr" marL="0" indent="0" lvl="0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Jeśli lubisz robić zdjęcia, czujesz, że “masz oko” - to zajęcia dla Ciebie. Poznasz podstawowe zasady fotografii i postedycji, nauczysz się obsługi lustrzanki cyfrowej, zrozumiesz zasady kompozycji i weźmiesz udział w licznych plenerach.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PROPONOWANE ZAJĘCIA POZALEKCYJNE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DLA CHĘTNYCH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5293" y="3264873"/>
            <a:ext cx="7071666" cy="5677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PLANSZOWE PRZYGODY</a:t>
            </a:r>
          </a:p>
          <a:p>
            <a:pPr algn="ctr">
              <a:lnSpc>
                <a:spcPts val="5408"/>
              </a:lnSpc>
            </a:pP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 Bold"/>
              </a:rPr>
              <a:t> 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Rozwijanie logicznego myślenia,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spostrzegawczości, planowania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oraz kształtowanie postaw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prospołecznych poprzez udział 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w rozgrywkach szachowych oraz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innych grach planszowych.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Uczniowie świetnie się bawią i</a:t>
            </a:r>
          </a:p>
          <a:p>
            <a:pPr algn="ctr" marL="0" indent="0" lvl="0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odkrywają swoje mocne strony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8144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199060">
            <a:off x="16699256" y="3377091"/>
            <a:ext cx="1461200" cy="1471905"/>
          </a:xfrm>
          <a:custGeom>
            <a:avLst/>
            <a:gdLst/>
            <a:ahLst/>
            <a:cxnLst/>
            <a:rect r="r" b="b" t="t" l="l"/>
            <a:pathLst>
              <a:path h="1471905" w="1461200">
                <a:moveTo>
                  <a:pt x="0" y="0"/>
                </a:moveTo>
                <a:lnTo>
                  <a:pt x="1461200" y="0"/>
                </a:lnTo>
                <a:lnTo>
                  <a:pt x="1461200" y="1471904"/>
                </a:lnTo>
                <a:lnTo>
                  <a:pt x="0" y="1471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47654">
            <a:off x="6174533" y="3699192"/>
            <a:ext cx="2228356" cy="1467930"/>
          </a:xfrm>
          <a:custGeom>
            <a:avLst/>
            <a:gdLst/>
            <a:ahLst/>
            <a:cxnLst/>
            <a:rect r="r" b="b" t="t" l="l"/>
            <a:pathLst>
              <a:path h="1467930" w="2228356">
                <a:moveTo>
                  <a:pt x="0" y="0"/>
                </a:moveTo>
                <a:lnTo>
                  <a:pt x="2228357" y="0"/>
                </a:lnTo>
                <a:lnTo>
                  <a:pt x="2228357" y="1467930"/>
                </a:lnTo>
                <a:lnTo>
                  <a:pt x="0" y="1467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3264873"/>
            <a:ext cx="7487703" cy="564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SZKOLNE KOŁO </a:t>
            </a:r>
          </a:p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PIERWSZEJ POMOCY</a:t>
            </a:r>
          </a:p>
          <a:p>
            <a:pPr algn="ctr">
              <a:lnSpc>
                <a:spcPts val="5408"/>
              </a:lnSpc>
            </a:pP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Zajęcia z zakresu pierwszej pomocy mają na celu uwrażliwić na potrzebę niesienia pomocy oraz wyrobić umiejętność kontrolowania emocji. Podstawę </a:t>
            </a:r>
          </a:p>
          <a:p>
            <a:pPr algn="ctr" marL="0" indent="0" lvl="0">
              <a:lnSpc>
                <a:spcPts val="4148"/>
              </a:lnSpc>
              <a:spcBef>
                <a:spcPct val="0"/>
              </a:spcBef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stanowi niezbędna wiedza medyczna i ćwiczenia praktyczne. Jeśli tylko zechcesz pojedziesz też na obóz pierwszej pomocy.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PROPONOWANE ZAJĘCIA POZALEKCYJNE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DLA CHĘTNYCH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97839" y="3264873"/>
            <a:ext cx="7461461" cy="6078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KOŁO DZIENNIKARSKIE “13TV” </a:t>
            </a:r>
          </a:p>
          <a:p>
            <a:pPr algn="ctr">
              <a:lnSpc>
                <a:spcPts val="5688"/>
              </a:lnSpc>
            </a:pP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Przed obiektywem czujesz się jak ryba w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wodzie? A może chcesz zgłębiać tajniki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montażu? W 13TV znajdzie się miejsce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dla każdego! Nasza codzienność to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wywiady z uczniami i nauczycielami,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relacjonowanie szkolnych uroczystości i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akcji tematycznych, a także podglądanie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tego, co dzieje się w szkole “od kuchni”.</a:t>
            </a:r>
          </a:p>
          <a:p>
            <a:pPr algn="ctr" marL="0" indent="0" lvl="0">
              <a:lnSpc>
                <a:spcPts val="4148"/>
              </a:lnSpc>
              <a:spcBef>
                <a:spcPct val="0"/>
              </a:spcBef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Zostań częścią naszego zespołu.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8144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44133">
            <a:off x="8858675" y="3954708"/>
            <a:ext cx="1761520" cy="1859571"/>
          </a:xfrm>
          <a:custGeom>
            <a:avLst/>
            <a:gdLst/>
            <a:ahLst/>
            <a:cxnLst/>
            <a:rect r="r" b="b" t="t" l="l"/>
            <a:pathLst>
              <a:path h="1859571" w="1761520">
                <a:moveTo>
                  <a:pt x="0" y="0"/>
                </a:moveTo>
                <a:lnTo>
                  <a:pt x="1761520" y="0"/>
                </a:lnTo>
                <a:lnTo>
                  <a:pt x="1761520" y="1859571"/>
                </a:lnTo>
                <a:lnTo>
                  <a:pt x="0" y="18595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98234" y="8420613"/>
            <a:ext cx="3743852" cy="1675374"/>
          </a:xfrm>
          <a:custGeom>
            <a:avLst/>
            <a:gdLst/>
            <a:ahLst/>
            <a:cxnLst/>
            <a:rect r="r" b="b" t="t" l="l"/>
            <a:pathLst>
              <a:path h="1675374" w="3743852">
                <a:moveTo>
                  <a:pt x="0" y="0"/>
                </a:moveTo>
                <a:lnTo>
                  <a:pt x="3743852" y="0"/>
                </a:lnTo>
                <a:lnTo>
                  <a:pt x="3743852" y="1675374"/>
                </a:lnTo>
                <a:lnTo>
                  <a:pt x="0" y="1675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3264873"/>
            <a:ext cx="7487703" cy="500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KLUB DYSKUSYJNY</a:t>
            </a:r>
          </a:p>
          <a:p>
            <a:pPr algn="ctr">
              <a:lnSpc>
                <a:spcPts val="5408"/>
              </a:lnSpc>
            </a:pP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Klub dyskusyjny to przestrzeń dla każdego, kto chce porozmawiać </a:t>
            </a:r>
          </a:p>
          <a:p>
            <a:pPr algn="ctr" marL="0" indent="0" lvl="0">
              <a:lnSpc>
                <a:spcPts val="4148"/>
              </a:lnSpc>
              <a:spcBef>
                <a:spcPct val="0"/>
              </a:spcBef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o ważnych (lub mniej ważnych;)) sprawach. Tutaj to uczniowie decydują, jaki jest temat spotkania, a wymieniając się opiniami i przemyśleniami - poszerzają horyzonty i kształtują swój światopogląd.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PROPONOWANE ZAJĘCIA POZALEKCYJNE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DLA CHĘTNYCH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97839" y="3264873"/>
            <a:ext cx="7461461" cy="5554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Z MATEMATYKĄ PRZEZ ŻYCIE </a:t>
            </a:r>
          </a:p>
          <a:p>
            <a:pPr algn="ctr">
              <a:lnSpc>
                <a:spcPts val="5688"/>
              </a:lnSpc>
            </a:pP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Po co Ci matematyka w życiu codziennym? Dlaczego warto ogarniać matmę i w jakich sytuacjach przyda Ci się ta wiedza? Przekonaj się! Jeśli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uważasz, że matematyka nie jest</a:t>
            </a:r>
          </a:p>
          <a:p>
            <a:pPr algn="ctr" marL="0" indent="0" lvl="0">
              <a:lnSpc>
                <a:spcPts val="4148"/>
              </a:lnSpc>
              <a:spcBef>
                <a:spcPct val="0"/>
              </a:spcBef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dla Ciebie, ciekawe doświadczenia, eksperymenty oraz gry terenowe - na pewnozmienią Twoje zdanie.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8144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08200" y="3350598"/>
            <a:ext cx="1402517" cy="1873145"/>
          </a:xfrm>
          <a:custGeom>
            <a:avLst/>
            <a:gdLst/>
            <a:ahLst/>
            <a:cxnLst/>
            <a:rect r="r" b="b" t="t" l="l"/>
            <a:pathLst>
              <a:path h="1873145" w="1402517">
                <a:moveTo>
                  <a:pt x="0" y="0"/>
                </a:moveTo>
                <a:lnTo>
                  <a:pt x="1402517" y="0"/>
                </a:lnTo>
                <a:lnTo>
                  <a:pt x="1402517" y="1873145"/>
                </a:lnTo>
                <a:lnTo>
                  <a:pt x="0" y="18731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51125" y="3878900"/>
            <a:ext cx="1578731" cy="1472166"/>
          </a:xfrm>
          <a:custGeom>
            <a:avLst/>
            <a:gdLst/>
            <a:ahLst/>
            <a:cxnLst/>
            <a:rect r="r" b="b" t="t" l="l"/>
            <a:pathLst>
              <a:path h="1472166" w="1578731">
                <a:moveTo>
                  <a:pt x="0" y="0"/>
                </a:moveTo>
                <a:lnTo>
                  <a:pt x="1578731" y="0"/>
                </a:lnTo>
                <a:lnTo>
                  <a:pt x="1578731" y="1472167"/>
                </a:lnTo>
                <a:lnTo>
                  <a:pt x="0" y="1472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3264873"/>
            <a:ext cx="7487703" cy="6060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KOŁO CHEMICZNE</a:t>
            </a:r>
          </a:p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“MŁODY ALCHEMIK”</a:t>
            </a:r>
          </a:p>
          <a:p>
            <a:pPr algn="ctr">
              <a:lnSpc>
                <a:spcPts val="5128"/>
              </a:lnSpc>
            </a:pP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Repo Bold"/>
              </a:rPr>
              <a:t> Na kole chemicznym można nie tylko zobaczyć ciekawe doświadczenia i zgłębiać tajniki wiedzy chemicznej, ale równie samodzielnie wykonywać ćwiczenia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Repo Bold"/>
              </a:rPr>
              <a:t>laboratoryjne. Podczas tych zajęć</a:t>
            </a:r>
          </a:p>
          <a:p>
            <a:pPr algn="ctr" marL="0" indent="0" lvl="0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Repo Bold"/>
              </a:rPr>
              <a:t>uczniowie mają możliwość wykorzystania swej wiedzy teoretycznej przy okazji poznawania chemii od strony praktycznej.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PROPONOWANE ZAJĘCIA POZALEKCYJNE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DLA CHĘTNYCH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97839" y="3264873"/>
            <a:ext cx="7461461" cy="5678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KOŁO ASTRONOMICZNE </a:t>
            </a:r>
          </a:p>
          <a:p>
            <a:pPr algn="ctr">
              <a:lnSpc>
                <a:spcPts val="5128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“PATRZĄC W KOSMOS”</a:t>
            </a:r>
          </a:p>
          <a:p>
            <a:pPr algn="ctr">
              <a:lnSpc>
                <a:spcPts val="5688"/>
              </a:lnSpc>
            </a:pP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My wiemy, że astronomia jako jedna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z nielicznych pasji, potrafi wciągać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jak czarna dziura gwiazdy! Jeśli chcesz odbyć podróż od najbliższych ciał niebieskich po odległe galaktyki,</a:t>
            </a:r>
          </a:p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pulsary i czarne dziury...zapraszamy</a:t>
            </a:r>
          </a:p>
          <a:p>
            <a:pPr algn="ctr" marL="0" indent="0" lvl="0">
              <a:lnSpc>
                <a:spcPts val="4148"/>
              </a:lnSpc>
              <a:spcBef>
                <a:spcPct val="0"/>
              </a:spcBef>
            </a:pPr>
            <a:r>
              <a:rPr lang="en-US" sz="2963">
                <a:solidFill>
                  <a:srgbClr val="000000"/>
                </a:solidFill>
                <a:latin typeface="Repo Bold"/>
              </a:rPr>
              <a:t>na kółko astronomiczne!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8144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93696" y="7794501"/>
            <a:ext cx="1897956" cy="1463799"/>
          </a:xfrm>
          <a:custGeom>
            <a:avLst/>
            <a:gdLst/>
            <a:ahLst/>
            <a:cxnLst/>
            <a:rect r="r" b="b" t="t" l="l"/>
            <a:pathLst>
              <a:path h="1463799" w="1897956">
                <a:moveTo>
                  <a:pt x="0" y="0"/>
                </a:moveTo>
                <a:lnTo>
                  <a:pt x="1897956" y="0"/>
                </a:lnTo>
                <a:lnTo>
                  <a:pt x="1897956" y="1463799"/>
                </a:lnTo>
                <a:lnTo>
                  <a:pt x="0" y="14637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529986">
            <a:off x="91709" y="2622578"/>
            <a:ext cx="1873982" cy="2006942"/>
          </a:xfrm>
          <a:custGeom>
            <a:avLst/>
            <a:gdLst/>
            <a:ahLst/>
            <a:cxnLst/>
            <a:rect r="r" b="b" t="t" l="l"/>
            <a:pathLst>
              <a:path h="2006942" w="1873982">
                <a:moveTo>
                  <a:pt x="0" y="0"/>
                </a:moveTo>
                <a:lnTo>
                  <a:pt x="1873982" y="0"/>
                </a:lnTo>
                <a:lnTo>
                  <a:pt x="1873982" y="2006942"/>
                </a:lnTo>
                <a:lnTo>
                  <a:pt x="0" y="2006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61040" y="3331548"/>
            <a:ext cx="7071666" cy="593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BLIŻEJ PRAWA</a:t>
            </a:r>
          </a:p>
          <a:p>
            <a:pPr algn="ctr">
              <a:lnSpc>
                <a:spcPts val="4713"/>
              </a:lnSpc>
            </a:pPr>
          </a:p>
          <a:p>
            <a:pPr algn="ctr">
              <a:lnSpc>
                <a:spcPts val="373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Celem programu jest kształtowanie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świadomości prawnej młodzieży,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 popularyzacja wiedzy nt. uregulowań społecznoprawnych, rozwijanie kompetencji przydatnych w świadomym korzystaniu z prawa.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Program realizowany w ramach</a:t>
            </a:r>
          </a:p>
          <a:p>
            <a:pPr algn="ctr" marL="0" indent="0" lvl="0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współpracy ze środowiskiem prawniczym.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PLANOWANE PROGRAMY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NA ROK SZKOLNY 2024/2025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5293" y="3341073"/>
            <a:ext cx="7071666" cy="5142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5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RUSZ GŁOWĄ</a:t>
            </a:r>
          </a:p>
          <a:p>
            <a:pPr algn="ctr">
              <a:lnSpc>
                <a:spcPts val="4635"/>
              </a:lnSpc>
            </a:pPr>
          </a:p>
          <a:p>
            <a:pPr algn="ctr">
              <a:lnSpc>
                <a:spcPts val="3676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Program mający na celu 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rozwijanie logicznego myślenia, koncentrację uwagi i kreatywności. Za pomocą specjalnie wybranych gier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i łamigłówek będziemy stymulować</a:t>
            </a:r>
          </a:p>
          <a:p>
            <a:pPr algn="ctr">
              <a:lnSpc>
                <a:spcPts val="4288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mózg. Program realizowany podczas rewalidacji. </a:t>
            </a:r>
          </a:p>
          <a:p>
            <a:pPr algn="ctr" marL="0" indent="0" lvl="0">
              <a:lnSpc>
                <a:spcPts val="428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8144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1040" y="7089584"/>
            <a:ext cx="3137383" cy="2168716"/>
          </a:xfrm>
          <a:custGeom>
            <a:avLst/>
            <a:gdLst/>
            <a:ahLst/>
            <a:cxnLst/>
            <a:rect r="r" b="b" t="t" l="l"/>
            <a:pathLst>
              <a:path h="2168716" w="3137383">
                <a:moveTo>
                  <a:pt x="0" y="0"/>
                </a:moveTo>
                <a:lnTo>
                  <a:pt x="3137384" y="0"/>
                </a:lnTo>
                <a:lnTo>
                  <a:pt x="3137384" y="2168716"/>
                </a:lnTo>
                <a:lnTo>
                  <a:pt x="0" y="2168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899728" y="7294931"/>
            <a:ext cx="3174309" cy="2547383"/>
          </a:xfrm>
          <a:custGeom>
            <a:avLst/>
            <a:gdLst/>
            <a:ahLst/>
            <a:cxnLst/>
            <a:rect r="r" b="b" t="t" l="l"/>
            <a:pathLst>
              <a:path h="2547383" w="3174309">
                <a:moveTo>
                  <a:pt x="0" y="0"/>
                </a:moveTo>
                <a:lnTo>
                  <a:pt x="3174309" y="0"/>
                </a:lnTo>
                <a:lnTo>
                  <a:pt x="3174309" y="2547382"/>
                </a:lnTo>
                <a:lnTo>
                  <a:pt x="0" y="2547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61040" y="3331548"/>
            <a:ext cx="7071666" cy="396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MISTRZOWSKIE DEBATOWANIA</a:t>
            </a:r>
          </a:p>
          <a:p>
            <a:pPr algn="ctr">
              <a:lnSpc>
                <a:spcPts val="4713"/>
              </a:lnSpc>
            </a:pPr>
          </a:p>
          <a:p>
            <a:pPr algn="ctr">
              <a:lnSpc>
                <a:spcPts val="373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Program dla osób, które chcą uczestniczyć w międzyszkolnych</a:t>
            </a:r>
          </a:p>
          <a:p>
            <a:pPr algn="ctr">
              <a:lnSpc>
                <a:spcPts val="373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debatach oxfordzkich. Prowadzony  we współpracy z Fundacją </a:t>
            </a:r>
          </a:p>
          <a:p>
            <a:pPr algn="ctr">
              <a:lnSpc>
                <a:spcPts val="373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Projekty Edukacyjne.</a:t>
            </a:r>
          </a:p>
          <a:p>
            <a:pPr algn="ctr" marL="0" indent="0" lvl="0">
              <a:lnSpc>
                <a:spcPts val="3737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PLANOWANE PROGRAMY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NA ROK SZKOLNY 2024/2025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5293" y="3341073"/>
            <a:ext cx="7071666" cy="44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5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ENGLISH SPEAKING CLUB</a:t>
            </a:r>
          </a:p>
          <a:p>
            <a:pPr algn="ctr">
              <a:lnSpc>
                <a:spcPts val="4635"/>
              </a:lnSpc>
            </a:pPr>
          </a:p>
          <a:p>
            <a:pPr algn="ctr">
              <a:lnSpc>
                <a:spcPts val="3676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Program mający na celu poprawę umiejętności komunikowania się w języku angielskim. To zajęcia </a:t>
            </a:r>
          </a:p>
          <a:p>
            <a:pPr algn="ctr">
              <a:lnSpc>
                <a:spcPts val="3676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o charakterze konwersacji,</a:t>
            </a:r>
          </a:p>
          <a:p>
            <a:pPr algn="ctr">
              <a:lnSpc>
                <a:spcPts val="3676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pomagające w przełamaniu</a:t>
            </a:r>
          </a:p>
          <a:p>
            <a:pPr algn="ctr">
              <a:lnSpc>
                <a:spcPts val="3676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bariery językowej.</a:t>
            </a:r>
          </a:p>
          <a:p>
            <a:pPr algn="ctr" marL="0" indent="0" lvl="0">
              <a:lnSpc>
                <a:spcPts val="428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8144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46030">
            <a:off x="133482" y="3090798"/>
            <a:ext cx="2255118" cy="1634960"/>
          </a:xfrm>
          <a:custGeom>
            <a:avLst/>
            <a:gdLst/>
            <a:ahLst/>
            <a:cxnLst/>
            <a:rect r="r" b="b" t="t" l="l"/>
            <a:pathLst>
              <a:path h="1634960" w="2255118">
                <a:moveTo>
                  <a:pt x="0" y="0"/>
                </a:moveTo>
                <a:lnTo>
                  <a:pt x="2255117" y="0"/>
                </a:lnTo>
                <a:lnTo>
                  <a:pt x="2255117" y="1634960"/>
                </a:lnTo>
                <a:lnTo>
                  <a:pt x="0" y="1634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34099">
            <a:off x="9867394" y="6311085"/>
            <a:ext cx="1885950" cy="2852099"/>
          </a:xfrm>
          <a:custGeom>
            <a:avLst/>
            <a:gdLst/>
            <a:ahLst/>
            <a:cxnLst/>
            <a:rect r="r" b="b" t="t" l="l"/>
            <a:pathLst>
              <a:path h="2852099" w="1885950">
                <a:moveTo>
                  <a:pt x="0" y="0"/>
                </a:moveTo>
                <a:lnTo>
                  <a:pt x="1885950" y="0"/>
                </a:lnTo>
                <a:lnTo>
                  <a:pt x="1885950" y="2852099"/>
                </a:lnTo>
                <a:lnTo>
                  <a:pt x="0" y="2852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61040" y="3331548"/>
            <a:ext cx="7071666" cy="583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ZDROWY STYL ŻYCIA</a:t>
            </a:r>
          </a:p>
          <a:p>
            <a:pPr algn="ctr">
              <a:lnSpc>
                <a:spcPts val="4713"/>
              </a:lnSpc>
            </a:pPr>
          </a:p>
          <a:p>
            <a:pPr algn="ctr" marL="0" indent="0" lvl="0">
              <a:lnSpc>
                <a:spcPts val="3737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Międzyprzedmiotowy projekt, w ramach którego uczniowie na różnych przedmiotach (biologii, fizyce, w-f) zgłębiają tajniki  zdrowego stylu życia. Na zajęciach humanistyczno-lingwistycznych redagują przepisy swoich ulubionych potraw w j. angielskim, niemieckim, rosyjskim lub ukraińskim. 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W trakcie projektu powstaje książka kucharska XIII LO.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PLANOWANE PROGRAMY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NA ROK SZKOLNY 2024/2025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5293" y="3388698"/>
            <a:ext cx="7071666" cy="3267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3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ODPORNI NA STRES</a:t>
            </a:r>
          </a:p>
          <a:p>
            <a:pPr algn="ctr">
              <a:lnSpc>
                <a:spcPts val="4095"/>
              </a:lnSpc>
            </a:pPr>
          </a:p>
          <a:p>
            <a:pPr algn="ctr">
              <a:lnSpc>
                <a:spcPts val="3247"/>
              </a:lnSpc>
            </a:pPr>
          </a:p>
          <a:p>
            <a:pPr algn="ctr">
              <a:lnSpc>
                <a:spcPts val="373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Cykl zajęć realizowany podczas godzin wychowawczych, na których uczniowie poznają sposoby radzenia </a:t>
            </a:r>
          </a:p>
          <a:p>
            <a:pPr algn="ctr" marL="0" indent="0" lvl="0">
              <a:lnSpc>
                <a:spcPts val="373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sobie ze stresem.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09835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3297" y="832064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9"/>
                </a:lnTo>
                <a:lnTo>
                  <a:pt x="0" y="4490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552397" y="2542056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7"/>
                </a:lnTo>
                <a:lnTo>
                  <a:pt x="0" y="716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45741" y="2815166"/>
            <a:ext cx="4820314" cy="5516812"/>
          </a:xfrm>
          <a:custGeom>
            <a:avLst/>
            <a:gdLst/>
            <a:ahLst/>
            <a:cxnLst/>
            <a:rect r="r" b="b" t="t" l="l"/>
            <a:pathLst>
              <a:path h="5516812" w="4820314">
                <a:moveTo>
                  <a:pt x="0" y="0"/>
                </a:moveTo>
                <a:lnTo>
                  <a:pt x="4820314" y="0"/>
                </a:lnTo>
                <a:lnTo>
                  <a:pt x="4820314" y="5516811"/>
                </a:lnTo>
                <a:lnTo>
                  <a:pt x="0" y="5516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PLANOWANE PROGRAMY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NA ROK SZKOLNY 2024/2025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55293" y="3388698"/>
            <a:ext cx="7071666" cy="5246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3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CO DALEJ MATURZYSTO?</a:t>
            </a:r>
          </a:p>
          <a:p>
            <a:pPr algn="ctr">
              <a:lnSpc>
                <a:spcPts val="3883"/>
              </a:lnSpc>
            </a:pPr>
          </a:p>
          <a:p>
            <a:pPr algn="ctr">
              <a:lnSpc>
                <a:spcPts val="324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Spotkania z doradcą zawodowym z Uniwersytetu Kazimierza Wielkiego </a:t>
            </a:r>
          </a:p>
          <a:p>
            <a:pPr algn="ctr">
              <a:lnSpc>
                <a:spcPts val="324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w Bydgoszczy, który 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pomoże odkryć  potencjał uczniów i udzieli wsparcia przy dokonywaniu wyboru zawodu. Uczniowie zdobędą wiedzę o rynku pracy oraz przejdą symulację rozmowy kwalifikacyjnej. </a:t>
            </a:r>
          </a:p>
          <a:p>
            <a:pPr algn="ctr">
              <a:lnSpc>
                <a:spcPts val="3883"/>
              </a:lnSpc>
            </a:pPr>
          </a:p>
          <a:p>
            <a:pPr algn="ctr" marL="0" indent="0" lvl="0">
              <a:lnSpc>
                <a:spcPts val="3883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33345" y="1096701"/>
            <a:ext cx="9010161" cy="2475186"/>
            <a:chOff x="0" y="0"/>
            <a:chExt cx="4102622" cy="11270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02622" cy="1127034"/>
            </a:xfrm>
            <a:custGeom>
              <a:avLst/>
              <a:gdLst/>
              <a:ahLst/>
              <a:cxnLst/>
              <a:rect r="r" b="b" t="t" l="l"/>
              <a:pathLst>
                <a:path h="1127034" w="4102622">
                  <a:moveTo>
                    <a:pt x="29214" y="0"/>
                  </a:moveTo>
                  <a:lnTo>
                    <a:pt x="4073408" y="0"/>
                  </a:lnTo>
                  <a:cubicBezTo>
                    <a:pt x="4081156" y="0"/>
                    <a:pt x="4088587" y="3078"/>
                    <a:pt x="4094066" y="8557"/>
                  </a:cubicBezTo>
                  <a:cubicBezTo>
                    <a:pt x="4099544" y="14035"/>
                    <a:pt x="4102622" y="21466"/>
                    <a:pt x="4102622" y="29214"/>
                  </a:cubicBezTo>
                  <a:lnTo>
                    <a:pt x="4102622" y="1097819"/>
                  </a:lnTo>
                  <a:cubicBezTo>
                    <a:pt x="4102622" y="1105567"/>
                    <a:pt x="4099544" y="1112998"/>
                    <a:pt x="4094066" y="1118477"/>
                  </a:cubicBezTo>
                  <a:cubicBezTo>
                    <a:pt x="4088587" y="1123956"/>
                    <a:pt x="4081156" y="1127034"/>
                    <a:pt x="4073408" y="1127034"/>
                  </a:cubicBezTo>
                  <a:lnTo>
                    <a:pt x="29214" y="1127034"/>
                  </a:lnTo>
                  <a:cubicBezTo>
                    <a:pt x="21466" y="1127034"/>
                    <a:pt x="14035" y="1123956"/>
                    <a:pt x="8557" y="1118477"/>
                  </a:cubicBezTo>
                  <a:cubicBezTo>
                    <a:pt x="3078" y="1112998"/>
                    <a:pt x="0" y="1105567"/>
                    <a:pt x="0" y="1097819"/>
                  </a:cubicBezTo>
                  <a:lnTo>
                    <a:pt x="0" y="29214"/>
                  </a:lnTo>
                  <a:cubicBezTo>
                    <a:pt x="0" y="21466"/>
                    <a:pt x="3078" y="14035"/>
                    <a:pt x="8557" y="8557"/>
                  </a:cubicBezTo>
                  <a:cubicBezTo>
                    <a:pt x="14035" y="3078"/>
                    <a:pt x="21466" y="0"/>
                    <a:pt x="2921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4102622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3170424"/>
            <a:ext cx="5493957" cy="4345448"/>
            <a:chOff x="0" y="0"/>
            <a:chExt cx="2501579" cy="19786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01579" cy="1978625"/>
            </a:xfrm>
            <a:custGeom>
              <a:avLst/>
              <a:gdLst/>
              <a:ahLst/>
              <a:cxnLst/>
              <a:rect r="r" b="b" t="t" l="l"/>
              <a:pathLst>
                <a:path h="1978625" w="2501579">
                  <a:moveTo>
                    <a:pt x="47912" y="0"/>
                  </a:moveTo>
                  <a:lnTo>
                    <a:pt x="2453667" y="0"/>
                  </a:lnTo>
                  <a:cubicBezTo>
                    <a:pt x="2480128" y="0"/>
                    <a:pt x="2501579" y="21451"/>
                    <a:pt x="2501579" y="47912"/>
                  </a:cubicBezTo>
                  <a:lnTo>
                    <a:pt x="2501579" y="1930714"/>
                  </a:lnTo>
                  <a:cubicBezTo>
                    <a:pt x="2501579" y="1957175"/>
                    <a:pt x="2480128" y="1978625"/>
                    <a:pt x="2453667" y="1978625"/>
                  </a:cubicBezTo>
                  <a:lnTo>
                    <a:pt x="47912" y="1978625"/>
                  </a:lnTo>
                  <a:cubicBezTo>
                    <a:pt x="21451" y="1978625"/>
                    <a:pt x="0" y="1957175"/>
                    <a:pt x="0" y="1930714"/>
                  </a:cubicBezTo>
                  <a:lnTo>
                    <a:pt x="0" y="47912"/>
                  </a:lnTo>
                  <a:cubicBezTo>
                    <a:pt x="0" y="21451"/>
                    <a:pt x="21451" y="0"/>
                    <a:pt x="4791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2501579" cy="19881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165191" y="3571887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>
            <a:off x="1166017" y="4077627"/>
            <a:ext cx="516411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7333345" y="4058577"/>
            <a:ext cx="9010161" cy="2475186"/>
            <a:chOff x="0" y="0"/>
            <a:chExt cx="4102622" cy="11270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102622" cy="1127034"/>
            </a:xfrm>
            <a:custGeom>
              <a:avLst/>
              <a:gdLst/>
              <a:ahLst/>
              <a:cxnLst/>
              <a:rect r="r" b="b" t="t" l="l"/>
              <a:pathLst>
                <a:path h="1127034" w="4102622">
                  <a:moveTo>
                    <a:pt x="29214" y="0"/>
                  </a:moveTo>
                  <a:lnTo>
                    <a:pt x="4073408" y="0"/>
                  </a:lnTo>
                  <a:cubicBezTo>
                    <a:pt x="4081156" y="0"/>
                    <a:pt x="4088587" y="3078"/>
                    <a:pt x="4094066" y="8557"/>
                  </a:cubicBezTo>
                  <a:cubicBezTo>
                    <a:pt x="4099544" y="14035"/>
                    <a:pt x="4102622" y="21466"/>
                    <a:pt x="4102622" y="29214"/>
                  </a:cubicBezTo>
                  <a:lnTo>
                    <a:pt x="4102622" y="1097819"/>
                  </a:lnTo>
                  <a:cubicBezTo>
                    <a:pt x="4102622" y="1105567"/>
                    <a:pt x="4099544" y="1112998"/>
                    <a:pt x="4094066" y="1118477"/>
                  </a:cubicBezTo>
                  <a:cubicBezTo>
                    <a:pt x="4088587" y="1123956"/>
                    <a:pt x="4081156" y="1127034"/>
                    <a:pt x="4073408" y="1127034"/>
                  </a:cubicBezTo>
                  <a:lnTo>
                    <a:pt x="29214" y="1127034"/>
                  </a:lnTo>
                  <a:cubicBezTo>
                    <a:pt x="21466" y="1127034"/>
                    <a:pt x="14035" y="1123956"/>
                    <a:pt x="8557" y="1118477"/>
                  </a:cubicBezTo>
                  <a:cubicBezTo>
                    <a:pt x="3078" y="1112998"/>
                    <a:pt x="0" y="1105567"/>
                    <a:pt x="0" y="1097819"/>
                  </a:cubicBezTo>
                  <a:lnTo>
                    <a:pt x="0" y="29214"/>
                  </a:lnTo>
                  <a:cubicBezTo>
                    <a:pt x="0" y="21466"/>
                    <a:pt x="3078" y="14035"/>
                    <a:pt x="8557" y="8557"/>
                  </a:cubicBezTo>
                  <a:cubicBezTo>
                    <a:pt x="14035" y="3078"/>
                    <a:pt x="21466" y="0"/>
                    <a:pt x="2921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4102622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333345" y="7019538"/>
            <a:ext cx="9225270" cy="2475186"/>
            <a:chOff x="0" y="0"/>
            <a:chExt cx="4200569" cy="11270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200568" cy="1127034"/>
            </a:xfrm>
            <a:custGeom>
              <a:avLst/>
              <a:gdLst/>
              <a:ahLst/>
              <a:cxnLst/>
              <a:rect r="r" b="b" t="t" l="l"/>
              <a:pathLst>
                <a:path h="1127034" w="4200568">
                  <a:moveTo>
                    <a:pt x="28533" y="0"/>
                  </a:moveTo>
                  <a:lnTo>
                    <a:pt x="4172035" y="0"/>
                  </a:lnTo>
                  <a:cubicBezTo>
                    <a:pt x="4179603" y="0"/>
                    <a:pt x="4186860" y="3006"/>
                    <a:pt x="4192211" y="8357"/>
                  </a:cubicBezTo>
                  <a:cubicBezTo>
                    <a:pt x="4197562" y="13708"/>
                    <a:pt x="4200568" y="20966"/>
                    <a:pt x="4200568" y="28533"/>
                  </a:cubicBezTo>
                  <a:lnTo>
                    <a:pt x="4200568" y="1098500"/>
                  </a:lnTo>
                  <a:cubicBezTo>
                    <a:pt x="4200568" y="1114259"/>
                    <a:pt x="4187794" y="1127034"/>
                    <a:pt x="4172035" y="1127034"/>
                  </a:cubicBezTo>
                  <a:lnTo>
                    <a:pt x="28533" y="1127034"/>
                  </a:lnTo>
                  <a:cubicBezTo>
                    <a:pt x="20966" y="1127034"/>
                    <a:pt x="13708" y="1124027"/>
                    <a:pt x="8357" y="1118676"/>
                  </a:cubicBezTo>
                  <a:cubicBezTo>
                    <a:pt x="3006" y="1113325"/>
                    <a:pt x="0" y="1106068"/>
                    <a:pt x="0" y="1098500"/>
                  </a:cubicBezTo>
                  <a:lnTo>
                    <a:pt x="0" y="28533"/>
                  </a:lnTo>
                  <a:cubicBezTo>
                    <a:pt x="0" y="12775"/>
                    <a:pt x="12775" y="0"/>
                    <a:pt x="2853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4200569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292707" y="5143500"/>
            <a:ext cx="1556866" cy="710320"/>
          </a:xfrm>
          <a:custGeom>
            <a:avLst/>
            <a:gdLst/>
            <a:ahLst/>
            <a:cxnLst/>
            <a:rect r="r" b="b" t="t" l="l"/>
            <a:pathLst>
              <a:path h="710320" w="1556866">
                <a:moveTo>
                  <a:pt x="0" y="0"/>
                </a:moveTo>
                <a:lnTo>
                  <a:pt x="1556865" y="0"/>
                </a:lnTo>
                <a:lnTo>
                  <a:pt x="1556865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683888">
            <a:off x="-602227" y="-92882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343506" y="-685341"/>
            <a:ext cx="3664013" cy="3564086"/>
          </a:xfrm>
          <a:custGeom>
            <a:avLst/>
            <a:gdLst/>
            <a:ahLst/>
            <a:cxnLst/>
            <a:rect r="r" b="b" t="t" l="l"/>
            <a:pathLst>
              <a:path h="3564086" w="3664013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827075" y="4435247"/>
            <a:ext cx="1923851" cy="1721847"/>
          </a:xfrm>
          <a:custGeom>
            <a:avLst/>
            <a:gdLst/>
            <a:ahLst/>
            <a:cxnLst/>
            <a:rect r="r" b="b" t="t" l="l"/>
            <a:pathLst>
              <a:path h="1721847" w="1923851">
                <a:moveTo>
                  <a:pt x="0" y="0"/>
                </a:moveTo>
                <a:lnTo>
                  <a:pt x="1923851" y="0"/>
                </a:lnTo>
                <a:lnTo>
                  <a:pt x="1923851" y="1721846"/>
                </a:lnTo>
                <a:lnTo>
                  <a:pt x="0" y="1721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635525" y="1419719"/>
            <a:ext cx="1923851" cy="1750705"/>
          </a:xfrm>
          <a:custGeom>
            <a:avLst/>
            <a:gdLst/>
            <a:ahLst/>
            <a:cxnLst/>
            <a:rect r="r" b="b" t="t" l="l"/>
            <a:pathLst>
              <a:path h="1750705" w="1923851">
                <a:moveTo>
                  <a:pt x="0" y="0"/>
                </a:moveTo>
                <a:lnTo>
                  <a:pt x="1923851" y="0"/>
                </a:lnTo>
                <a:lnTo>
                  <a:pt x="1923851" y="1750705"/>
                </a:lnTo>
                <a:lnTo>
                  <a:pt x="0" y="17507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090726" y="7254565"/>
            <a:ext cx="1822164" cy="2005133"/>
          </a:xfrm>
          <a:custGeom>
            <a:avLst/>
            <a:gdLst/>
            <a:ahLst/>
            <a:cxnLst/>
            <a:rect r="r" b="b" t="t" l="l"/>
            <a:pathLst>
              <a:path h="2005133" w="1822164">
                <a:moveTo>
                  <a:pt x="0" y="0"/>
                </a:moveTo>
                <a:lnTo>
                  <a:pt x="1822164" y="0"/>
                </a:lnTo>
                <a:lnTo>
                  <a:pt x="1822164" y="2005132"/>
                </a:lnTo>
                <a:lnTo>
                  <a:pt x="0" y="20051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566433" y="4411286"/>
            <a:ext cx="4418492" cy="2122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88"/>
              </a:lnSpc>
              <a:spcBef>
                <a:spcPct val="0"/>
              </a:spcBef>
            </a:pPr>
            <a:r>
              <a:rPr lang="en-US" sz="6062">
                <a:solidFill>
                  <a:srgbClr val="000000"/>
                </a:solidFill>
                <a:latin typeface="Repo Bold Bold"/>
              </a:rPr>
              <a:t>Misja naszej szkoły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096782" y="1731134"/>
            <a:ext cx="4389143" cy="87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48"/>
              </a:lnSpc>
              <a:spcBef>
                <a:spcPct val="0"/>
              </a:spcBef>
            </a:pPr>
            <a:r>
              <a:rPr lang="en-US" sz="4605">
                <a:solidFill>
                  <a:srgbClr val="000000"/>
                </a:solidFill>
                <a:latin typeface="Acid Bold"/>
              </a:rPr>
              <a:t>UCZYMY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55630" y="4768418"/>
            <a:ext cx="5071445" cy="87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48"/>
              </a:lnSpc>
              <a:spcBef>
                <a:spcPct val="0"/>
              </a:spcBef>
            </a:pPr>
            <a:r>
              <a:rPr lang="en-US" sz="4605">
                <a:solidFill>
                  <a:srgbClr val="000000"/>
                </a:solidFill>
                <a:latin typeface="Acid Bold"/>
              </a:rPr>
              <a:t>WSPIERAMY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071139" y="6997686"/>
            <a:ext cx="6779319" cy="234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1">
                <a:solidFill>
                  <a:srgbClr val="000000"/>
                </a:solidFill>
                <a:latin typeface="Acid Bold"/>
              </a:rPr>
              <a:t>ROZWIJAMY </a:t>
            </a:r>
          </a:p>
          <a:p>
            <a:pPr algn="ctr">
              <a:lnSpc>
                <a:spcPts val="6063"/>
              </a:lnSpc>
            </a:pPr>
            <a:r>
              <a:rPr lang="en-US" sz="4331">
                <a:solidFill>
                  <a:srgbClr val="000000"/>
                </a:solidFill>
                <a:latin typeface="Acid Bold"/>
              </a:rPr>
              <a:t>KAŻDEGO</a:t>
            </a:r>
          </a:p>
          <a:p>
            <a:pPr algn="ctr">
              <a:lnSpc>
                <a:spcPts val="6063"/>
              </a:lnSpc>
              <a:spcBef>
                <a:spcPct val="0"/>
              </a:spcBef>
            </a:pPr>
            <a:r>
              <a:rPr lang="en-US" sz="4331">
                <a:solidFill>
                  <a:srgbClr val="000000"/>
                </a:solidFill>
                <a:latin typeface="Acid Bold"/>
              </a:rPr>
              <a:t>UCZNIA 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-1575249">
            <a:off x="6061728" y="3703417"/>
            <a:ext cx="1556866" cy="710320"/>
          </a:xfrm>
          <a:custGeom>
            <a:avLst/>
            <a:gdLst/>
            <a:ahLst/>
            <a:cxnLst/>
            <a:rect r="r" b="b" t="t" l="l"/>
            <a:pathLst>
              <a:path h="710320" w="1556866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163699">
            <a:off x="6078625" y="7156637"/>
            <a:ext cx="1556866" cy="710320"/>
          </a:xfrm>
          <a:custGeom>
            <a:avLst/>
            <a:gdLst/>
            <a:ahLst/>
            <a:cxnLst/>
            <a:rect r="r" b="b" t="t" l="l"/>
            <a:pathLst>
              <a:path h="710320" w="1556866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74644" y="2548261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7"/>
                </a:lnTo>
                <a:lnTo>
                  <a:pt x="0" y="8017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51172" y="832064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9"/>
                </a:lnTo>
                <a:lnTo>
                  <a:pt x="0" y="4490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73868" y="2548261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8"/>
                </a:lnTo>
                <a:lnTo>
                  <a:pt x="0" y="7168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82929"/>
            <a:ext cx="16230600" cy="1828570"/>
            <a:chOff x="0" y="0"/>
            <a:chExt cx="5837269" cy="6576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37269" cy="657638"/>
            </a:xfrm>
            <a:custGeom>
              <a:avLst/>
              <a:gdLst/>
              <a:ahLst/>
              <a:cxnLst/>
              <a:rect r="r" b="b" t="t" l="l"/>
              <a:pathLst>
                <a:path h="657638" w="5837269">
                  <a:moveTo>
                    <a:pt x="16218" y="0"/>
                  </a:moveTo>
                  <a:lnTo>
                    <a:pt x="5821051" y="0"/>
                  </a:lnTo>
                  <a:cubicBezTo>
                    <a:pt x="5830008" y="0"/>
                    <a:pt x="5837269" y="7261"/>
                    <a:pt x="5837269" y="16218"/>
                  </a:cubicBezTo>
                  <a:lnTo>
                    <a:pt x="5837269" y="641420"/>
                  </a:lnTo>
                  <a:cubicBezTo>
                    <a:pt x="5837269" y="650377"/>
                    <a:pt x="5830008" y="657638"/>
                    <a:pt x="5821051" y="657638"/>
                  </a:cubicBezTo>
                  <a:lnTo>
                    <a:pt x="16218" y="657638"/>
                  </a:lnTo>
                  <a:cubicBezTo>
                    <a:pt x="7261" y="657638"/>
                    <a:pt x="0" y="650377"/>
                    <a:pt x="0" y="641420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5837269" cy="6671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82679">
            <a:off x="15210960" y="7396104"/>
            <a:ext cx="2026400" cy="1849090"/>
          </a:xfrm>
          <a:custGeom>
            <a:avLst/>
            <a:gdLst/>
            <a:ahLst/>
            <a:cxnLst/>
            <a:rect r="r" b="b" t="t" l="l"/>
            <a:pathLst>
              <a:path h="1849090" w="2026400">
                <a:moveTo>
                  <a:pt x="0" y="0"/>
                </a:moveTo>
                <a:lnTo>
                  <a:pt x="2026399" y="0"/>
                </a:lnTo>
                <a:lnTo>
                  <a:pt x="2026399" y="1849089"/>
                </a:lnTo>
                <a:lnTo>
                  <a:pt x="0" y="18490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6541" y="2548261"/>
            <a:ext cx="7877459" cy="7168488"/>
          </a:xfrm>
          <a:custGeom>
            <a:avLst/>
            <a:gdLst/>
            <a:ahLst/>
            <a:cxnLst/>
            <a:rect r="r" b="b" t="t" l="l"/>
            <a:pathLst>
              <a:path h="7168488" w="7877459">
                <a:moveTo>
                  <a:pt x="0" y="0"/>
                </a:moveTo>
                <a:lnTo>
                  <a:pt x="7877459" y="0"/>
                </a:lnTo>
                <a:lnTo>
                  <a:pt x="7877459" y="7168488"/>
                </a:lnTo>
                <a:lnTo>
                  <a:pt x="0" y="7168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95199" y="7064434"/>
            <a:ext cx="3195446" cy="2204858"/>
          </a:xfrm>
          <a:custGeom>
            <a:avLst/>
            <a:gdLst/>
            <a:ahLst/>
            <a:cxnLst/>
            <a:rect r="r" b="b" t="t" l="l"/>
            <a:pathLst>
              <a:path h="2204858" w="3195446">
                <a:moveTo>
                  <a:pt x="0" y="0"/>
                </a:moveTo>
                <a:lnTo>
                  <a:pt x="3195446" y="0"/>
                </a:lnTo>
                <a:lnTo>
                  <a:pt x="3195446" y="2204858"/>
                </a:lnTo>
                <a:lnTo>
                  <a:pt x="0" y="2204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358190" y="3434411"/>
            <a:ext cx="7071666" cy="3934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TRENUJ MÓZG PRZEZ RUCH </a:t>
            </a:r>
          </a:p>
          <a:p>
            <a:pPr algn="ctr">
              <a:lnSpc>
                <a:spcPts val="4469"/>
              </a:lnSpc>
            </a:pPr>
          </a:p>
          <a:p>
            <a:pPr algn="ctr">
              <a:lnSpc>
                <a:spcPts val="3737"/>
              </a:lnSpc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Program z wykorzystaniem elementów terapii integracji sensorycznej realizowany podczas rewalidacji. Celem jest </a:t>
            </a:r>
          </a:p>
          <a:p>
            <a:pPr algn="ctr" marL="0" indent="0" lvl="0">
              <a:lnSpc>
                <a:spcPts val="3737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wielozmysłowa stymulacja dostosowana do potrzeb ucznia.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144" y="244775"/>
            <a:ext cx="16571712" cy="176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PLANOWANE PROGRAMY </a:t>
            </a:r>
          </a:p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Repo Bold"/>
              </a:rPr>
              <a:t>NA ROK SZKOLNY 2024/2025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69437" y="3437198"/>
            <a:ext cx="7071666" cy="3468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3663">
                <a:solidFill>
                  <a:srgbClr val="000000"/>
                </a:solidFill>
                <a:latin typeface="Repo Bold"/>
              </a:rPr>
              <a:t>SZKOLNY KLUB SPORTOWY</a:t>
            </a:r>
          </a:p>
          <a:p>
            <a:pPr algn="ctr">
              <a:lnSpc>
                <a:spcPts val="4469"/>
              </a:lnSpc>
            </a:pPr>
          </a:p>
          <a:p>
            <a:pPr algn="ctr" marL="0" indent="0" lvl="0">
              <a:lnSpc>
                <a:spcPts val="3737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Repo Bold"/>
              </a:rPr>
              <a:t>Zajęcia sportowe wykorzystujące elementy gimnastyki i treningu 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 </a:t>
            </a:r>
            <a:r>
              <a:rPr lang="en-US" sz="3063">
                <a:solidFill>
                  <a:srgbClr val="000000"/>
                </a:solidFill>
                <a:latin typeface="Repo Bold"/>
              </a:rPr>
              <a:t>siłowego. Uczniowie wzmocnią mięśnie, zwiększą siłę i popracują nad kondycją fizyczną.                           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38119" y="2573946"/>
            <a:ext cx="12221181" cy="7546579"/>
          </a:xfrm>
          <a:custGeom>
            <a:avLst/>
            <a:gdLst/>
            <a:ahLst/>
            <a:cxnLst/>
            <a:rect r="r" b="b" t="t" l="l"/>
            <a:pathLst>
              <a:path h="7546579" w="12221181">
                <a:moveTo>
                  <a:pt x="0" y="0"/>
                </a:moveTo>
                <a:lnTo>
                  <a:pt x="12221181" y="0"/>
                </a:lnTo>
                <a:lnTo>
                  <a:pt x="12221181" y="7546579"/>
                </a:lnTo>
                <a:lnTo>
                  <a:pt x="0" y="7546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83888">
            <a:off x="-1317977" y="-813204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25164" y="261656"/>
            <a:ext cx="16571712" cy="2154835"/>
            <a:chOff x="0" y="0"/>
            <a:chExt cx="5959949" cy="7749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959949" cy="774978"/>
            </a:xfrm>
            <a:custGeom>
              <a:avLst/>
              <a:gdLst/>
              <a:ahLst/>
              <a:cxnLst/>
              <a:rect r="r" b="b" t="t" l="l"/>
              <a:pathLst>
                <a:path h="774978" w="5959949">
                  <a:moveTo>
                    <a:pt x="15884" y="0"/>
                  </a:moveTo>
                  <a:lnTo>
                    <a:pt x="5944065" y="0"/>
                  </a:lnTo>
                  <a:cubicBezTo>
                    <a:pt x="5948277" y="0"/>
                    <a:pt x="5952317" y="1673"/>
                    <a:pt x="5955296" y="4652"/>
                  </a:cubicBezTo>
                  <a:cubicBezTo>
                    <a:pt x="5958275" y="7631"/>
                    <a:pt x="5959949" y="11671"/>
                    <a:pt x="5959949" y="15884"/>
                  </a:cubicBezTo>
                  <a:lnTo>
                    <a:pt x="5959949" y="759094"/>
                  </a:lnTo>
                  <a:cubicBezTo>
                    <a:pt x="5959949" y="767866"/>
                    <a:pt x="5952837" y="774978"/>
                    <a:pt x="5944065" y="774978"/>
                  </a:cubicBezTo>
                  <a:lnTo>
                    <a:pt x="15884" y="774978"/>
                  </a:lnTo>
                  <a:cubicBezTo>
                    <a:pt x="11671" y="774978"/>
                    <a:pt x="7631" y="773304"/>
                    <a:pt x="4652" y="770325"/>
                  </a:cubicBezTo>
                  <a:cubicBezTo>
                    <a:pt x="1673" y="767347"/>
                    <a:pt x="0" y="763306"/>
                    <a:pt x="0" y="759094"/>
                  </a:cubicBezTo>
                  <a:lnTo>
                    <a:pt x="0" y="15884"/>
                  </a:lnTo>
                  <a:cubicBezTo>
                    <a:pt x="0" y="11671"/>
                    <a:pt x="1673" y="7631"/>
                    <a:pt x="4652" y="4652"/>
                  </a:cubicBezTo>
                  <a:cubicBezTo>
                    <a:pt x="7631" y="1673"/>
                    <a:pt x="11671" y="0"/>
                    <a:pt x="1588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5959949" cy="7845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683888">
            <a:off x="15941323" y="5997879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94307" y="7126436"/>
            <a:ext cx="1529987" cy="2527005"/>
          </a:xfrm>
          <a:custGeom>
            <a:avLst/>
            <a:gdLst/>
            <a:ahLst/>
            <a:cxnLst/>
            <a:rect r="r" b="b" t="t" l="l"/>
            <a:pathLst>
              <a:path h="2527005" w="1529987">
                <a:moveTo>
                  <a:pt x="0" y="0"/>
                </a:moveTo>
                <a:lnTo>
                  <a:pt x="1529986" y="0"/>
                </a:lnTo>
                <a:lnTo>
                  <a:pt x="1529986" y="2527005"/>
                </a:lnTo>
                <a:lnTo>
                  <a:pt x="0" y="25270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346655" y="3762297"/>
            <a:ext cx="7604108" cy="5703081"/>
          </a:xfrm>
          <a:custGeom>
            <a:avLst/>
            <a:gdLst/>
            <a:ahLst/>
            <a:cxnLst/>
            <a:rect r="r" b="b" t="t" l="l"/>
            <a:pathLst>
              <a:path h="5703081" w="7604108">
                <a:moveTo>
                  <a:pt x="0" y="0"/>
                </a:moveTo>
                <a:lnTo>
                  <a:pt x="7604109" y="0"/>
                </a:lnTo>
                <a:lnTo>
                  <a:pt x="7604109" y="5703081"/>
                </a:lnTo>
                <a:lnTo>
                  <a:pt x="0" y="5703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447089"/>
            <a:ext cx="14464209" cy="1705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0"/>
              </a:lnSpc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W Trzynastce nie ma nudy, </a:t>
            </a:r>
          </a:p>
          <a:p>
            <a:pPr algn="ctr" marL="0" indent="0" lvl="0">
              <a:lnSpc>
                <a:spcPts val="6810"/>
              </a:lnSpc>
              <a:spcBef>
                <a:spcPct val="0"/>
              </a:spcBef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organizujemy wiele akcji i dni tematycznych.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-1317977" y="-813204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17651"/>
            <a:ext cx="6520873" cy="1789718"/>
            <a:chOff x="0" y="0"/>
            <a:chExt cx="2345205" cy="6436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5205" cy="643665"/>
            </a:xfrm>
            <a:custGeom>
              <a:avLst/>
              <a:gdLst/>
              <a:ahLst/>
              <a:cxnLst/>
              <a:rect r="r" b="b" t="t" l="l"/>
              <a:pathLst>
                <a:path h="643665" w="2345205">
                  <a:moveTo>
                    <a:pt x="40367" y="0"/>
                  </a:moveTo>
                  <a:lnTo>
                    <a:pt x="2304839" y="0"/>
                  </a:lnTo>
                  <a:cubicBezTo>
                    <a:pt x="2327133" y="0"/>
                    <a:pt x="2345205" y="18073"/>
                    <a:pt x="2345205" y="40367"/>
                  </a:cubicBezTo>
                  <a:lnTo>
                    <a:pt x="2345205" y="603298"/>
                  </a:lnTo>
                  <a:cubicBezTo>
                    <a:pt x="2345205" y="625592"/>
                    <a:pt x="2327133" y="643665"/>
                    <a:pt x="2304839" y="643665"/>
                  </a:cubicBezTo>
                  <a:lnTo>
                    <a:pt x="40367" y="643665"/>
                  </a:lnTo>
                  <a:cubicBezTo>
                    <a:pt x="18073" y="643665"/>
                    <a:pt x="0" y="625592"/>
                    <a:pt x="0" y="603298"/>
                  </a:cubicBezTo>
                  <a:lnTo>
                    <a:pt x="0" y="40367"/>
                  </a:lnTo>
                  <a:cubicBezTo>
                    <a:pt x="0" y="18073"/>
                    <a:pt x="18073" y="0"/>
                    <a:pt x="40367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345205" cy="6531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49805" y="2480379"/>
            <a:ext cx="9770833" cy="7032493"/>
          </a:xfrm>
          <a:custGeom>
            <a:avLst/>
            <a:gdLst/>
            <a:ahLst/>
            <a:cxnLst/>
            <a:rect r="r" b="b" t="t" l="l"/>
            <a:pathLst>
              <a:path h="7032493" w="9770833">
                <a:moveTo>
                  <a:pt x="0" y="0"/>
                </a:moveTo>
                <a:lnTo>
                  <a:pt x="9770833" y="0"/>
                </a:lnTo>
                <a:lnTo>
                  <a:pt x="9770833" y="7032493"/>
                </a:lnTo>
                <a:lnTo>
                  <a:pt x="0" y="7032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101" r="0" b="-210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49236" y="577185"/>
            <a:ext cx="5710064" cy="7613419"/>
          </a:xfrm>
          <a:custGeom>
            <a:avLst/>
            <a:gdLst/>
            <a:ahLst/>
            <a:cxnLst/>
            <a:rect r="r" b="b" t="t" l="l"/>
            <a:pathLst>
              <a:path h="7613419" w="5710064">
                <a:moveTo>
                  <a:pt x="0" y="0"/>
                </a:moveTo>
                <a:lnTo>
                  <a:pt x="5710064" y="0"/>
                </a:lnTo>
                <a:lnTo>
                  <a:pt x="5710064" y="7613419"/>
                </a:lnTo>
                <a:lnTo>
                  <a:pt x="0" y="76134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683888">
            <a:off x="15705141" y="6133742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39275" y="6731295"/>
            <a:ext cx="1529987" cy="2527005"/>
          </a:xfrm>
          <a:custGeom>
            <a:avLst/>
            <a:gdLst/>
            <a:ahLst/>
            <a:cxnLst/>
            <a:rect r="r" b="b" t="t" l="l"/>
            <a:pathLst>
              <a:path h="2527005" w="1529987">
                <a:moveTo>
                  <a:pt x="0" y="0"/>
                </a:moveTo>
                <a:lnTo>
                  <a:pt x="1529986" y="0"/>
                </a:lnTo>
                <a:lnTo>
                  <a:pt x="1529986" y="2527005"/>
                </a:lnTo>
                <a:lnTo>
                  <a:pt x="0" y="2527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75301" y="547560"/>
            <a:ext cx="6827671" cy="8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10"/>
              </a:lnSpc>
              <a:spcBef>
                <a:spcPct val="0"/>
              </a:spcBef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Dzień Licealisty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5084785" y="6473411"/>
            <a:ext cx="5084785" cy="3813589"/>
          </a:xfrm>
          <a:custGeom>
            <a:avLst/>
            <a:gdLst/>
            <a:ahLst/>
            <a:cxnLst/>
            <a:rect r="r" b="b" t="t" l="l"/>
            <a:pathLst>
              <a:path h="3813589" w="5084785">
                <a:moveTo>
                  <a:pt x="0" y="0"/>
                </a:moveTo>
                <a:lnTo>
                  <a:pt x="5084785" y="0"/>
                </a:lnTo>
                <a:lnTo>
                  <a:pt x="5084785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-1317977" y="-813204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17651"/>
            <a:ext cx="6520873" cy="1789718"/>
            <a:chOff x="0" y="0"/>
            <a:chExt cx="2345205" cy="6436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5205" cy="643665"/>
            </a:xfrm>
            <a:custGeom>
              <a:avLst/>
              <a:gdLst/>
              <a:ahLst/>
              <a:cxnLst/>
              <a:rect r="r" b="b" t="t" l="l"/>
              <a:pathLst>
                <a:path h="643665" w="2345205">
                  <a:moveTo>
                    <a:pt x="40367" y="0"/>
                  </a:moveTo>
                  <a:lnTo>
                    <a:pt x="2304839" y="0"/>
                  </a:lnTo>
                  <a:cubicBezTo>
                    <a:pt x="2327133" y="0"/>
                    <a:pt x="2345205" y="18073"/>
                    <a:pt x="2345205" y="40367"/>
                  </a:cubicBezTo>
                  <a:lnTo>
                    <a:pt x="2345205" y="603298"/>
                  </a:lnTo>
                  <a:cubicBezTo>
                    <a:pt x="2345205" y="625592"/>
                    <a:pt x="2327133" y="643665"/>
                    <a:pt x="2304839" y="643665"/>
                  </a:cubicBezTo>
                  <a:lnTo>
                    <a:pt x="40367" y="643665"/>
                  </a:lnTo>
                  <a:cubicBezTo>
                    <a:pt x="18073" y="643665"/>
                    <a:pt x="0" y="625592"/>
                    <a:pt x="0" y="603298"/>
                  </a:cubicBezTo>
                  <a:lnTo>
                    <a:pt x="0" y="40367"/>
                  </a:lnTo>
                  <a:cubicBezTo>
                    <a:pt x="0" y="18073"/>
                    <a:pt x="18073" y="0"/>
                    <a:pt x="40367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345205" cy="6531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084785" y="6473411"/>
            <a:ext cx="5084785" cy="3813589"/>
          </a:xfrm>
          <a:custGeom>
            <a:avLst/>
            <a:gdLst/>
            <a:ahLst/>
            <a:cxnLst/>
            <a:rect r="r" b="b" t="t" l="l"/>
            <a:pathLst>
              <a:path h="3813589" w="5084785">
                <a:moveTo>
                  <a:pt x="0" y="0"/>
                </a:moveTo>
                <a:lnTo>
                  <a:pt x="5084785" y="0"/>
                </a:lnTo>
                <a:lnTo>
                  <a:pt x="5084785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75301" y="2491586"/>
            <a:ext cx="9348645" cy="7010079"/>
          </a:xfrm>
          <a:custGeom>
            <a:avLst/>
            <a:gdLst/>
            <a:ahLst/>
            <a:cxnLst/>
            <a:rect r="r" b="b" t="t" l="l"/>
            <a:pathLst>
              <a:path h="7010079" w="9348645">
                <a:moveTo>
                  <a:pt x="0" y="0"/>
                </a:moveTo>
                <a:lnTo>
                  <a:pt x="9348646" y="0"/>
                </a:lnTo>
                <a:lnTo>
                  <a:pt x="9348646" y="7010079"/>
                </a:lnTo>
                <a:lnTo>
                  <a:pt x="0" y="70100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73328" y="483795"/>
            <a:ext cx="7498870" cy="5623025"/>
          </a:xfrm>
          <a:custGeom>
            <a:avLst/>
            <a:gdLst/>
            <a:ahLst/>
            <a:cxnLst/>
            <a:rect r="r" b="b" t="t" l="l"/>
            <a:pathLst>
              <a:path h="5623025" w="7498870">
                <a:moveTo>
                  <a:pt x="0" y="0"/>
                </a:moveTo>
                <a:lnTo>
                  <a:pt x="7498869" y="0"/>
                </a:lnTo>
                <a:lnTo>
                  <a:pt x="7498869" y="5623025"/>
                </a:lnTo>
                <a:lnTo>
                  <a:pt x="0" y="56230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75301" y="547560"/>
            <a:ext cx="6827671" cy="8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10"/>
              </a:lnSpc>
              <a:spcBef>
                <a:spcPct val="0"/>
              </a:spcBef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Dzień Dyni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83039">
            <a:off x="10855004" y="5007956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321814" y="7852572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6" y="0"/>
                </a:lnTo>
                <a:lnTo>
                  <a:pt x="2966186" y="2885291"/>
                </a:lnTo>
                <a:lnTo>
                  <a:pt x="0" y="28852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-1317977" y="-813204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17651"/>
            <a:ext cx="6520873" cy="1789718"/>
            <a:chOff x="0" y="0"/>
            <a:chExt cx="2345205" cy="6436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5205" cy="643665"/>
            </a:xfrm>
            <a:custGeom>
              <a:avLst/>
              <a:gdLst/>
              <a:ahLst/>
              <a:cxnLst/>
              <a:rect r="r" b="b" t="t" l="l"/>
              <a:pathLst>
                <a:path h="643665" w="2345205">
                  <a:moveTo>
                    <a:pt x="40367" y="0"/>
                  </a:moveTo>
                  <a:lnTo>
                    <a:pt x="2304839" y="0"/>
                  </a:lnTo>
                  <a:cubicBezTo>
                    <a:pt x="2327133" y="0"/>
                    <a:pt x="2345205" y="18073"/>
                    <a:pt x="2345205" y="40367"/>
                  </a:cubicBezTo>
                  <a:lnTo>
                    <a:pt x="2345205" y="603298"/>
                  </a:lnTo>
                  <a:cubicBezTo>
                    <a:pt x="2345205" y="625592"/>
                    <a:pt x="2327133" y="643665"/>
                    <a:pt x="2304839" y="643665"/>
                  </a:cubicBezTo>
                  <a:lnTo>
                    <a:pt x="40367" y="643665"/>
                  </a:lnTo>
                  <a:cubicBezTo>
                    <a:pt x="18073" y="643665"/>
                    <a:pt x="0" y="625592"/>
                    <a:pt x="0" y="603298"/>
                  </a:cubicBezTo>
                  <a:lnTo>
                    <a:pt x="0" y="40367"/>
                  </a:lnTo>
                  <a:cubicBezTo>
                    <a:pt x="0" y="18073"/>
                    <a:pt x="18073" y="0"/>
                    <a:pt x="40367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345205" cy="6531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084785" y="6473411"/>
            <a:ext cx="5084785" cy="3813589"/>
          </a:xfrm>
          <a:custGeom>
            <a:avLst/>
            <a:gdLst/>
            <a:ahLst/>
            <a:cxnLst/>
            <a:rect r="r" b="b" t="t" l="l"/>
            <a:pathLst>
              <a:path h="3813589" w="5084785">
                <a:moveTo>
                  <a:pt x="0" y="0"/>
                </a:moveTo>
                <a:lnTo>
                  <a:pt x="5084785" y="0"/>
                </a:lnTo>
                <a:lnTo>
                  <a:pt x="5084785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3039">
            <a:off x="10855004" y="5007956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321814" y="7852572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6" y="0"/>
                </a:lnTo>
                <a:lnTo>
                  <a:pt x="2966186" y="2885291"/>
                </a:lnTo>
                <a:lnTo>
                  <a:pt x="0" y="28852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38432" y="2316686"/>
            <a:ext cx="5538309" cy="7359879"/>
          </a:xfrm>
          <a:custGeom>
            <a:avLst/>
            <a:gdLst/>
            <a:ahLst/>
            <a:cxnLst/>
            <a:rect r="r" b="b" t="t" l="l"/>
            <a:pathLst>
              <a:path h="7359879" w="5538309">
                <a:moveTo>
                  <a:pt x="0" y="0"/>
                </a:moveTo>
                <a:lnTo>
                  <a:pt x="5538309" y="0"/>
                </a:lnTo>
                <a:lnTo>
                  <a:pt x="55383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530823" y="3061345"/>
            <a:ext cx="8790990" cy="6615220"/>
          </a:xfrm>
          <a:custGeom>
            <a:avLst/>
            <a:gdLst/>
            <a:ahLst/>
            <a:cxnLst/>
            <a:rect r="r" b="b" t="t" l="l"/>
            <a:pathLst>
              <a:path h="6615220" w="8790990">
                <a:moveTo>
                  <a:pt x="0" y="0"/>
                </a:moveTo>
                <a:lnTo>
                  <a:pt x="8790991" y="0"/>
                </a:lnTo>
                <a:lnTo>
                  <a:pt x="8790991" y="6615220"/>
                </a:lnTo>
                <a:lnTo>
                  <a:pt x="0" y="66152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3256792" y="217651"/>
            <a:ext cx="4698742" cy="6255760"/>
            <a:chOff x="0" y="0"/>
            <a:chExt cx="3663950" cy="48780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4"/>
              <a:stretch>
                <a:fillRect l="-342" t="0" r="-342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875301" y="547560"/>
            <a:ext cx="6827671" cy="8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10"/>
              </a:lnSpc>
              <a:spcBef>
                <a:spcPct val="0"/>
              </a:spcBef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Mikołajki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-1317977" y="-813204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17651"/>
            <a:ext cx="6520873" cy="1789718"/>
            <a:chOff x="0" y="0"/>
            <a:chExt cx="2345205" cy="6436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5205" cy="643665"/>
            </a:xfrm>
            <a:custGeom>
              <a:avLst/>
              <a:gdLst/>
              <a:ahLst/>
              <a:cxnLst/>
              <a:rect r="r" b="b" t="t" l="l"/>
              <a:pathLst>
                <a:path h="643665" w="2345205">
                  <a:moveTo>
                    <a:pt x="40367" y="0"/>
                  </a:moveTo>
                  <a:lnTo>
                    <a:pt x="2304839" y="0"/>
                  </a:lnTo>
                  <a:cubicBezTo>
                    <a:pt x="2327133" y="0"/>
                    <a:pt x="2345205" y="18073"/>
                    <a:pt x="2345205" y="40367"/>
                  </a:cubicBezTo>
                  <a:lnTo>
                    <a:pt x="2345205" y="603298"/>
                  </a:lnTo>
                  <a:cubicBezTo>
                    <a:pt x="2345205" y="625592"/>
                    <a:pt x="2327133" y="643665"/>
                    <a:pt x="2304839" y="643665"/>
                  </a:cubicBezTo>
                  <a:lnTo>
                    <a:pt x="40367" y="643665"/>
                  </a:lnTo>
                  <a:cubicBezTo>
                    <a:pt x="18073" y="643665"/>
                    <a:pt x="0" y="625592"/>
                    <a:pt x="0" y="603298"/>
                  </a:cubicBezTo>
                  <a:lnTo>
                    <a:pt x="0" y="40367"/>
                  </a:lnTo>
                  <a:cubicBezTo>
                    <a:pt x="0" y="18073"/>
                    <a:pt x="18073" y="0"/>
                    <a:pt x="40367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345205" cy="6531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084785" y="6473411"/>
            <a:ext cx="5084785" cy="3813589"/>
          </a:xfrm>
          <a:custGeom>
            <a:avLst/>
            <a:gdLst/>
            <a:ahLst/>
            <a:cxnLst/>
            <a:rect r="r" b="b" t="t" l="l"/>
            <a:pathLst>
              <a:path h="3813589" w="5084785">
                <a:moveTo>
                  <a:pt x="0" y="0"/>
                </a:moveTo>
                <a:lnTo>
                  <a:pt x="5084785" y="0"/>
                </a:lnTo>
                <a:lnTo>
                  <a:pt x="5084785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3888">
            <a:off x="15705141" y="6133742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5301" y="2343616"/>
            <a:ext cx="4647994" cy="6197325"/>
          </a:xfrm>
          <a:custGeom>
            <a:avLst/>
            <a:gdLst/>
            <a:ahLst/>
            <a:cxnLst/>
            <a:rect r="r" b="b" t="t" l="l"/>
            <a:pathLst>
              <a:path h="6197325" w="4647994">
                <a:moveTo>
                  <a:pt x="0" y="0"/>
                </a:moveTo>
                <a:lnTo>
                  <a:pt x="4647994" y="0"/>
                </a:lnTo>
                <a:lnTo>
                  <a:pt x="4647994" y="6197325"/>
                </a:lnTo>
                <a:lnTo>
                  <a:pt x="0" y="6197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62600" y="458484"/>
            <a:ext cx="8584690" cy="5540756"/>
          </a:xfrm>
          <a:custGeom>
            <a:avLst/>
            <a:gdLst/>
            <a:ahLst/>
            <a:cxnLst/>
            <a:rect r="r" b="b" t="t" l="l"/>
            <a:pathLst>
              <a:path h="5540756" w="8584690">
                <a:moveTo>
                  <a:pt x="0" y="0"/>
                </a:moveTo>
                <a:lnTo>
                  <a:pt x="8584690" y="0"/>
                </a:lnTo>
                <a:lnTo>
                  <a:pt x="8584690" y="5540756"/>
                </a:lnTo>
                <a:lnTo>
                  <a:pt x="0" y="55407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2138" r="0" b="-14042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5844766" y="4229445"/>
            <a:ext cx="6035168" cy="5756436"/>
            <a:chOff x="0" y="0"/>
            <a:chExt cx="6324600" cy="6032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13458" t="0" r="-13458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75301" y="547560"/>
            <a:ext cx="6827671" cy="8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10"/>
              </a:lnSpc>
              <a:spcBef>
                <a:spcPct val="0"/>
              </a:spcBef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Festiwal Kultur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-1317977" y="-813204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17651"/>
            <a:ext cx="6520873" cy="1789718"/>
            <a:chOff x="0" y="0"/>
            <a:chExt cx="2345205" cy="6436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5205" cy="643665"/>
            </a:xfrm>
            <a:custGeom>
              <a:avLst/>
              <a:gdLst/>
              <a:ahLst/>
              <a:cxnLst/>
              <a:rect r="r" b="b" t="t" l="l"/>
              <a:pathLst>
                <a:path h="643665" w="2345205">
                  <a:moveTo>
                    <a:pt x="40367" y="0"/>
                  </a:moveTo>
                  <a:lnTo>
                    <a:pt x="2304839" y="0"/>
                  </a:lnTo>
                  <a:cubicBezTo>
                    <a:pt x="2327133" y="0"/>
                    <a:pt x="2345205" y="18073"/>
                    <a:pt x="2345205" y="40367"/>
                  </a:cubicBezTo>
                  <a:lnTo>
                    <a:pt x="2345205" y="603298"/>
                  </a:lnTo>
                  <a:cubicBezTo>
                    <a:pt x="2345205" y="625592"/>
                    <a:pt x="2327133" y="643665"/>
                    <a:pt x="2304839" y="643665"/>
                  </a:cubicBezTo>
                  <a:lnTo>
                    <a:pt x="40367" y="643665"/>
                  </a:lnTo>
                  <a:cubicBezTo>
                    <a:pt x="18073" y="643665"/>
                    <a:pt x="0" y="625592"/>
                    <a:pt x="0" y="603298"/>
                  </a:cubicBezTo>
                  <a:lnTo>
                    <a:pt x="0" y="40367"/>
                  </a:lnTo>
                  <a:cubicBezTo>
                    <a:pt x="0" y="18073"/>
                    <a:pt x="18073" y="0"/>
                    <a:pt x="40367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345205" cy="6531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084785" y="6473411"/>
            <a:ext cx="5084785" cy="3813589"/>
          </a:xfrm>
          <a:custGeom>
            <a:avLst/>
            <a:gdLst/>
            <a:ahLst/>
            <a:cxnLst/>
            <a:rect r="r" b="b" t="t" l="l"/>
            <a:pathLst>
              <a:path h="3813589" w="5084785">
                <a:moveTo>
                  <a:pt x="0" y="0"/>
                </a:moveTo>
                <a:lnTo>
                  <a:pt x="5084785" y="0"/>
                </a:lnTo>
                <a:lnTo>
                  <a:pt x="5084785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3888">
            <a:off x="15705141" y="6133742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6810" y="2566982"/>
            <a:ext cx="4688643" cy="6247457"/>
          </a:xfrm>
          <a:custGeom>
            <a:avLst/>
            <a:gdLst/>
            <a:ahLst/>
            <a:cxnLst/>
            <a:rect r="r" b="b" t="t" l="l"/>
            <a:pathLst>
              <a:path h="6247457" w="4688643">
                <a:moveTo>
                  <a:pt x="0" y="0"/>
                </a:moveTo>
                <a:lnTo>
                  <a:pt x="4688643" y="0"/>
                </a:lnTo>
                <a:lnTo>
                  <a:pt x="4688643" y="6247457"/>
                </a:lnTo>
                <a:lnTo>
                  <a:pt x="0" y="6247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731672" y="217651"/>
            <a:ext cx="9371392" cy="7028544"/>
          </a:xfrm>
          <a:custGeom>
            <a:avLst/>
            <a:gdLst/>
            <a:ahLst/>
            <a:cxnLst/>
            <a:rect r="r" b="b" t="t" l="l"/>
            <a:pathLst>
              <a:path h="7028544" w="9371392">
                <a:moveTo>
                  <a:pt x="0" y="0"/>
                </a:moveTo>
                <a:lnTo>
                  <a:pt x="9371391" y="0"/>
                </a:lnTo>
                <a:lnTo>
                  <a:pt x="9371391" y="7028544"/>
                </a:lnTo>
                <a:lnTo>
                  <a:pt x="0" y="70285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4917865" y="3731923"/>
            <a:ext cx="4697388" cy="6253957"/>
            <a:chOff x="0" y="0"/>
            <a:chExt cx="3663950" cy="48780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0"/>
              <a:stretch>
                <a:fillRect l="-145" t="0" r="-145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75301" y="547560"/>
            <a:ext cx="6827671" cy="8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10"/>
              </a:lnSpc>
              <a:spcBef>
                <a:spcPct val="0"/>
              </a:spcBef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Wycieczki szkolne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-1317977" y="-813204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58213" y="217651"/>
            <a:ext cx="16436872" cy="1789718"/>
            <a:chOff x="0" y="0"/>
            <a:chExt cx="5911454" cy="6436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11454" cy="643665"/>
            </a:xfrm>
            <a:custGeom>
              <a:avLst/>
              <a:gdLst/>
              <a:ahLst/>
              <a:cxnLst/>
              <a:rect r="r" b="b" t="t" l="l"/>
              <a:pathLst>
                <a:path h="643665" w="5911454">
                  <a:moveTo>
                    <a:pt x="16014" y="0"/>
                  </a:moveTo>
                  <a:lnTo>
                    <a:pt x="5895440" y="0"/>
                  </a:lnTo>
                  <a:cubicBezTo>
                    <a:pt x="5899687" y="0"/>
                    <a:pt x="5903760" y="1687"/>
                    <a:pt x="5906763" y="4690"/>
                  </a:cubicBezTo>
                  <a:cubicBezTo>
                    <a:pt x="5909767" y="7694"/>
                    <a:pt x="5911454" y="11767"/>
                    <a:pt x="5911454" y="16014"/>
                  </a:cubicBezTo>
                  <a:lnTo>
                    <a:pt x="5911454" y="627651"/>
                  </a:lnTo>
                  <a:cubicBezTo>
                    <a:pt x="5911454" y="636495"/>
                    <a:pt x="5904284" y="643665"/>
                    <a:pt x="5895440" y="643665"/>
                  </a:cubicBezTo>
                  <a:lnTo>
                    <a:pt x="16014" y="643665"/>
                  </a:lnTo>
                  <a:cubicBezTo>
                    <a:pt x="7170" y="643665"/>
                    <a:pt x="0" y="636495"/>
                    <a:pt x="0" y="627651"/>
                  </a:cubicBezTo>
                  <a:lnTo>
                    <a:pt x="0" y="16014"/>
                  </a:lnTo>
                  <a:cubicBezTo>
                    <a:pt x="0" y="7170"/>
                    <a:pt x="7170" y="0"/>
                    <a:pt x="1601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5911454" cy="6531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084785" y="6473411"/>
            <a:ext cx="5084785" cy="3813589"/>
          </a:xfrm>
          <a:custGeom>
            <a:avLst/>
            <a:gdLst/>
            <a:ahLst/>
            <a:cxnLst/>
            <a:rect r="r" b="b" t="t" l="l"/>
            <a:pathLst>
              <a:path h="3813589" w="5084785">
                <a:moveTo>
                  <a:pt x="0" y="0"/>
                </a:moveTo>
                <a:lnTo>
                  <a:pt x="5084785" y="0"/>
                </a:lnTo>
                <a:lnTo>
                  <a:pt x="5084785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3039">
            <a:off x="10855004" y="5007956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321814" y="7852572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6" y="0"/>
                </a:lnTo>
                <a:lnTo>
                  <a:pt x="2966186" y="2885291"/>
                </a:lnTo>
                <a:lnTo>
                  <a:pt x="0" y="28852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723814" y="4244050"/>
            <a:ext cx="4312726" cy="5741831"/>
            <a:chOff x="0" y="0"/>
            <a:chExt cx="3663950" cy="48780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2"/>
              <a:stretch>
                <a:fillRect l="0" t="-6016" r="0" b="-6016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-5400000">
            <a:off x="3936958" y="1261263"/>
            <a:ext cx="4838093" cy="6441288"/>
            <a:chOff x="0" y="0"/>
            <a:chExt cx="3663950" cy="4878070"/>
          </a:xfrm>
        </p:grpSpPr>
        <p:sp>
          <p:nvSpPr>
            <p:cNvPr name="Freeform 15" id="15"/>
            <p:cNvSpPr/>
            <p:nvPr/>
          </p:nvSpPr>
          <p:spPr>
            <a:xfrm flipH="false" flipV="false" rot="5400000">
              <a:off x="-575310" y="638810"/>
              <a:ext cx="4814570" cy="3600450"/>
            </a:xfrm>
            <a:custGeom>
              <a:avLst/>
              <a:gdLst/>
              <a:ahLst/>
              <a:cxnLst/>
              <a:rect r="r" b="b" t="t" l="l"/>
              <a:pathLst>
                <a:path h="3600450" w="4814570">
                  <a:moveTo>
                    <a:pt x="0" y="3600450"/>
                  </a:moveTo>
                  <a:lnTo>
                    <a:pt x="0" y="0"/>
                  </a:lnTo>
                  <a:lnTo>
                    <a:pt x="4814570" y="0"/>
                  </a:lnTo>
                  <a:lnTo>
                    <a:pt x="4814570" y="3600450"/>
                  </a:lnTo>
                  <a:close/>
                </a:path>
              </a:pathLst>
            </a:custGeom>
            <a:blipFill>
              <a:blip r:embed="rId13"/>
              <a:stretch>
                <a:fillRect l="-6016" t="0" r="-6016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-5400000">
            <a:off x="7145313" y="5326205"/>
            <a:ext cx="3997373" cy="5321979"/>
            <a:chOff x="0" y="0"/>
            <a:chExt cx="3663950" cy="4878070"/>
          </a:xfrm>
        </p:grpSpPr>
        <p:sp>
          <p:nvSpPr>
            <p:cNvPr name="Freeform 18" id="18"/>
            <p:cNvSpPr/>
            <p:nvPr/>
          </p:nvSpPr>
          <p:spPr>
            <a:xfrm flipH="false" flipV="false" rot="5400000">
              <a:off x="-575310" y="638810"/>
              <a:ext cx="4814570" cy="3600450"/>
            </a:xfrm>
            <a:custGeom>
              <a:avLst/>
              <a:gdLst/>
              <a:ahLst/>
              <a:cxnLst/>
              <a:rect r="r" b="b" t="t" l="l"/>
              <a:pathLst>
                <a:path h="3600450" w="4814570">
                  <a:moveTo>
                    <a:pt x="0" y="3600450"/>
                  </a:moveTo>
                  <a:lnTo>
                    <a:pt x="0" y="0"/>
                  </a:lnTo>
                  <a:lnTo>
                    <a:pt x="4814570" y="0"/>
                  </a:lnTo>
                  <a:lnTo>
                    <a:pt x="4814570" y="3600450"/>
                  </a:lnTo>
                  <a:close/>
                </a:path>
              </a:pathLst>
            </a:custGeom>
            <a:blipFill>
              <a:blip r:embed="rId14"/>
              <a:stretch>
                <a:fillRect l="-6016" t="0" r="-6016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-5400000">
            <a:off x="817928" y="4562750"/>
            <a:ext cx="4489168" cy="5976739"/>
            <a:chOff x="0" y="0"/>
            <a:chExt cx="3663950" cy="4878070"/>
          </a:xfrm>
        </p:grpSpPr>
        <p:sp>
          <p:nvSpPr>
            <p:cNvPr name="Freeform 21" id="21"/>
            <p:cNvSpPr/>
            <p:nvPr/>
          </p:nvSpPr>
          <p:spPr>
            <a:xfrm flipH="false" flipV="false" rot="5400000">
              <a:off x="-575310" y="638810"/>
              <a:ext cx="4814570" cy="3600450"/>
            </a:xfrm>
            <a:custGeom>
              <a:avLst/>
              <a:gdLst/>
              <a:ahLst/>
              <a:cxnLst/>
              <a:rect r="r" b="b" t="t" l="l"/>
              <a:pathLst>
                <a:path h="3600450" w="4814570">
                  <a:moveTo>
                    <a:pt x="0" y="3600450"/>
                  </a:moveTo>
                  <a:lnTo>
                    <a:pt x="0" y="0"/>
                  </a:lnTo>
                  <a:lnTo>
                    <a:pt x="4814570" y="0"/>
                  </a:lnTo>
                  <a:lnTo>
                    <a:pt x="4814570" y="3600450"/>
                  </a:lnTo>
                  <a:close/>
                </a:path>
              </a:pathLst>
            </a:custGeom>
            <a:blipFill>
              <a:blip r:embed="rId15"/>
              <a:stretch>
                <a:fillRect l="-6016" t="0" r="-6016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0267347" y="2062860"/>
            <a:ext cx="3940583" cy="5246370"/>
            <a:chOff x="0" y="0"/>
            <a:chExt cx="3663950" cy="487807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6"/>
              <a:stretch>
                <a:fillRect l="-117" t="0" r="-117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116757" y="247406"/>
            <a:ext cx="16919783" cy="1705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10"/>
              </a:lnSpc>
              <a:spcBef>
                <a:spcPct val="0"/>
              </a:spcBef>
            </a:pPr>
            <a:r>
              <a:rPr lang="en-US" sz="4864">
                <a:solidFill>
                  <a:srgbClr val="000000"/>
                </a:solidFill>
                <a:latin typeface="Repo Bold Bold"/>
              </a:rPr>
              <a:t>Na przerwie możemy układać puzzle, grać w tenisa stołowego, piłkarzyki lub odpocząć w strefie relaksu.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33475">
            <a:off x="15311096" y="8648018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31613" y="933450"/>
            <a:ext cx="11624773" cy="6337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Jeśli masz problemy z nauką, wynikające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z dysfunkcji rozwojowych, różnych chorób,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problemów w nawiązywaniu kontaktów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i relacji z rówieśnikami, które utrudniają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Ci spokojną naukę i sukcesy na miarę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Twoich potrzeb i możliwości lub nie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radzisz sobie emocjonalnie w dużej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grupie... u Nas znajdziesz pomoc</a:t>
            </a:r>
          </a:p>
          <a:p>
            <a:pPr algn="ctr" marL="0" indent="0" lvl="0">
              <a:lnSpc>
                <a:spcPts val="5615"/>
              </a:lnSpc>
              <a:spcBef>
                <a:spcPct val="0"/>
              </a:spcBef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i odpowiednie warunki do nauki.</a:t>
            </a:r>
          </a:p>
        </p:txBody>
      </p:sp>
      <p:sp>
        <p:nvSpPr>
          <p:cNvPr name="TextBox 5" id="5"/>
          <p:cNvSpPr txBox="true"/>
          <p:nvPr/>
        </p:nvSpPr>
        <p:spPr>
          <a:xfrm rot="-468193">
            <a:off x="-1040598" y="7647057"/>
            <a:ext cx="8086304" cy="2100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5"/>
              </a:lnSpc>
            </a:pPr>
            <a:r>
              <a:rPr lang="en-US" sz="4780" spc="191">
                <a:solidFill>
                  <a:srgbClr val="000000"/>
                </a:solidFill>
                <a:latin typeface="Abys"/>
              </a:rPr>
              <a:t>TRZYNASTKA- </a:t>
            </a:r>
          </a:p>
          <a:p>
            <a:pPr algn="ctr">
              <a:lnSpc>
                <a:spcPts val="5545"/>
              </a:lnSpc>
            </a:pPr>
            <a:r>
              <a:rPr lang="en-US" sz="4780" spc="191">
                <a:solidFill>
                  <a:srgbClr val="000000"/>
                </a:solidFill>
                <a:latin typeface="Abys"/>
              </a:rPr>
              <a:t>TU POCZUJESZ SIĘ BEZPIECZNIE</a:t>
            </a:r>
          </a:p>
        </p:txBody>
      </p:sp>
      <p:sp>
        <p:nvSpPr>
          <p:cNvPr name="TextBox 6" id="6"/>
          <p:cNvSpPr txBox="true"/>
          <p:nvPr/>
        </p:nvSpPr>
        <p:spPr>
          <a:xfrm rot="-171737">
            <a:off x="9484368" y="8036252"/>
            <a:ext cx="8355571" cy="838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8"/>
              </a:lnSpc>
            </a:pPr>
            <a:r>
              <a:rPr lang="en-US" sz="5662" spc="226">
                <a:solidFill>
                  <a:srgbClr val="000000"/>
                </a:solidFill>
                <a:latin typeface="Abys"/>
              </a:rPr>
              <a:t>CZEKAMY NA CIEBIE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33475">
            <a:off x="15311096" y="8648018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30273" y="6923518"/>
            <a:ext cx="10557671" cy="2797783"/>
          </a:xfrm>
          <a:custGeom>
            <a:avLst/>
            <a:gdLst/>
            <a:ahLst/>
            <a:cxnLst/>
            <a:rect r="r" b="b" t="t" l="l"/>
            <a:pathLst>
              <a:path h="2797783" w="10557671">
                <a:moveTo>
                  <a:pt x="0" y="0"/>
                </a:moveTo>
                <a:lnTo>
                  <a:pt x="10557671" y="0"/>
                </a:lnTo>
                <a:lnTo>
                  <a:pt x="10557671" y="2797783"/>
                </a:lnTo>
                <a:lnTo>
                  <a:pt x="0" y="2797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96722" y="573249"/>
            <a:ext cx="11624773" cy="5650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75"/>
              </a:lnSpc>
            </a:pPr>
            <a:r>
              <a:rPr lang="en-US" sz="5411">
                <a:solidFill>
                  <a:srgbClr val="000000"/>
                </a:solidFill>
                <a:latin typeface="Repo Bold"/>
              </a:rPr>
              <a:t>Zapraszamy na DRZWI OTWARTE </a:t>
            </a:r>
          </a:p>
          <a:p>
            <a:pPr algn="ctr">
              <a:lnSpc>
                <a:spcPts val="7575"/>
              </a:lnSpc>
            </a:pPr>
          </a:p>
          <a:p>
            <a:pPr algn="ctr">
              <a:lnSpc>
                <a:spcPts val="7575"/>
              </a:lnSpc>
            </a:pPr>
            <a:r>
              <a:rPr lang="en-US" sz="5411">
                <a:solidFill>
                  <a:srgbClr val="000000"/>
                </a:solidFill>
                <a:latin typeface="Repo Bold"/>
              </a:rPr>
              <a:t>13 kwietnia, godz. 10-13</a:t>
            </a:r>
          </a:p>
          <a:p>
            <a:pPr algn="ctr">
              <a:lnSpc>
                <a:spcPts val="7575"/>
              </a:lnSpc>
            </a:pPr>
          </a:p>
          <a:p>
            <a:pPr algn="ctr">
              <a:lnSpc>
                <a:spcPts val="4775"/>
              </a:lnSpc>
            </a:pPr>
            <a:r>
              <a:rPr lang="en-US" sz="3411">
                <a:solidFill>
                  <a:srgbClr val="000000"/>
                </a:solidFill>
                <a:latin typeface="Repo Bold"/>
              </a:rPr>
              <a:t>Jeśli chcesz poznać naszych nauczycieli i uczniów oraz zobaczyć szkołę od środka nie może Ciebie zabraknąć. </a:t>
            </a:r>
          </a:p>
          <a:p>
            <a:pPr algn="ctr" marL="0" indent="0" lvl="0">
              <a:lnSpc>
                <a:spcPts val="4775"/>
              </a:lnSpc>
              <a:spcBef>
                <a:spcPct val="0"/>
              </a:spcBef>
            </a:pPr>
            <a:r>
              <a:rPr lang="en-US" sz="3411">
                <a:solidFill>
                  <a:srgbClr val="000000"/>
                </a:solidFill>
                <a:latin typeface="Repo Bold"/>
              </a:rPr>
              <a:t>Do zobaczenia!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343071" y="1536445"/>
            <a:ext cx="11624773" cy="8229600"/>
            <a:chOff x="0" y="0"/>
            <a:chExt cx="5293141" cy="37472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93141" cy="3747207"/>
            </a:xfrm>
            <a:custGeom>
              <a:avLst/>
              <a:gdLst/>
              <a:ahLst/>
              <a:cxnLst/>
              <a:rect r="r" b="b" t="t" l="l"/>
              <a:pathLst>
                <a:path h="3747207" w="5293141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29878" y="458344"/>
            <a:ext cx="5147207" cy="3178401"/>
          </a:xfrm>
          <a:custGeom>
            <a:avLst/>
            <a:gdLst/>
            <a:ahLst/>
            <a:cxnLst/>
            <a:rect r="r" b="b" t="t" l="l"/>
            <a:pathLst>
              <a:path h="3178401" w="5147207">
                <a:moveTo>
                  <a:pt x="0" y="0"/>
                </a:moveTo>
                <a:lnTo>
                  <a:pt x="5147207" y="0"/>
                </a:lnTo>
                <a:lnTo>
                  <a:pt x="5147207" y="3178401"/>
                </a:lnTo>
                <a:lnTo>
                  <a:pt x="0" y="3178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46718" y="1885632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78187" y="4689473"/>
            <a:ext cx="7166011" cy="5256375"/>
            <a:chOff x="0" y="0"/>
            <a:chExt cx="4198620" cy="30797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9"/>
              <a:stretch>
                <a:fillRect l="-4915" t="0" r="-4915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6663227" y="2525114"/>
            <a:ext cx="11624773" cy="563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XIII liceum to wyjątkowa szkoła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ponadpodstawowa w Bydgoszczy </a:t>
            </a:r>
            <a:r>
              <a:rPr lang="en-US" sz="4011" u="sng">
                <a:solidFill>
                  <a:srgbClr val="000000"/>
                </a:solidFill>
                <a:latin typeface="Repo Bold"/>
              </a:rPr>
              <a:t>z klasą</a:t>
            </a:r>
          </a:p>
          <a:p>
            <a:pPr algn="ctr">
              <a:lnSpc>
                <a:spcPts val="5615"/>
              </a:lnSpc>
            </a:pPr>
            <a:r>
              <a:rPr lang="en-US" sz="4011" u="sng">
                <a:solidFill>
                  <a:srgbClr val="000000"/>
                </a:solidFill>
                <a:latin typeface="Repo Bold"/>
              </a:rPr>
              <a:t>terapeutyczną</a:t>
            </a:r>
            <a:r>
              <a:rPr lang="en-US" sz="4011">
                <a:solidFill>
                  <a:srgbClr val="000000"/>
                </a:solidFill>
                <a:latin typeface="Repo Bold"/>
              </a:rPr>
              <a:t>. Może właśnie dla Ciebie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będzie ona dobrą propozycją, aby nauka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nie była tylko smutnym obowiązkiem,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ale dawała szansę do rzeczywistego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rozwoju pomimo Twoich trudności</a:t>
            </a:r>
          </a:p>
          <a:p>
            <a:pPr algn="ctr" marL="0" indent="0" lvl="0">
              <a:lnSpc>
                <a:spcPts val="5615"/>
              </a:lnSpc>
              <a:spcBef>
                <a:spcPct val="0"/>
              </a:spcBef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i problemów.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91516" y="1089915"/>
            <a:ext cx="4418492" cy="1705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08"/>
              </a:lnSpc>
              <a:spcBef>
                <a:spcPct val="0"/>
              </a:spcBef>
            </a:pPr>
            <a:r>
              <a:rPr lang="en-US" sz="4862">
                <a:solidFill>
                  <a:srgbClr val="000000"/>
                </a:solidFill>
                <a:latin typeface="Repo Bold Bold"/>
              </a:rPr>
              <a:t>CO NAS WYRÓŻNIA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89094" y="4220541"/>
            <a:ext cx="7544198" cy="5533781"/>
            <a:chOff x="0" y="0"/>
            <a:chExt cx="4198620" cy="30797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9"/>
              <a:stretch>
                <a:fillRect l="-4915" t="0" r="-4915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5622435" y="1204215"/>
            <a:ext cx="1040792" cy="1080924"/>
          </a:xfrm>
          <a:custGeom>
            <a:avLst/>
            <a:gdLst/>
            <a:ahLst/>
            <a:cxnLst/>
            <a:rect r="r" b="b" t="t" l="l"/>
            <a:pathLst>
              <a:path h="1080924" w="1040792">
                <a:moveTo>
                  <a:pt x="0" y="0"/>
                </a:moveTo>
                <a:lnTo>
                  <a:pt x="1040792" y="0"/>
                </a:lnTo>
                <a:lnTo>
                  <a:pt x="1040792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45351" y="4099635"/>
            <a:ext cx="11624773" cy="3517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XIII Liceum Ogólnokształcące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ul. A. Fredry 3, Bydgoszcz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tel. 52 3430 550</a:t>
            </a:r>
          </a:p>
          <a:p>
            <a:pPr algn="ctr">
              <a:lnSpc>
                <a:spcPts val="5615"/>
              </a:lnSpc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email: lo13@edu.bydgoszcz.pl</a:t>
            </a:r>
          </a:p>
          <a:p>
            <a:pPr algn="ctr" marL="0" indent="0" lvl="0">
              <a:lnSpc>
                <a:spcPts val="5615"/>
              </a:lnSpc>
              <a:spcBef>
                <a:spcPct val="0"/>
              </a:spcBef>
            </a:pPr>
            <a:r>
              <a:rPr lang="en-US" sz="4011">
                <a:solidFill>
                  <a:srgbClr val="000000"/>
                </a:solidFill>
                <a:latin typeface="Repo Bold"/>
              </a:rPr>
              <a:t>https://lo13.edu.bydgoszcz.pl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331613" y="1249939"/>
            <a:ext cx="11624773" cy="1172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395"/>
              </a:lnSpc>
              <a:spcBef>
                <a:spcPct val="0"/>
              </a:spcBef>
            </a:pPr>
            <a:r>
              <a:rPr lang="en-US" sz="6711">
                <a:solidFill>
                  <a:srgbClr val="000000"/>
                </a:solidFill>
                <a:latin typeface="Repo Bold"/>
              </a:rPr>
              <a:t>KONTAKT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5420" y="3921385"/>
            <a:ext cx="5323965" cy="4844808"/>
          </a:xfrm>
          <a:custGeom>
            <a:avLst/>
            <a:gdLst/>
            <a:ahLst/>
            <a:cxnLst/>
            <a:rect r="r" b="b" t="t" l="l"/>
            <a:pathLst>
              <a:path h="4844808" w="5323965">
                <a:moveTo>
                  <a:pt x="0" y="0"/>
                </a:moveTo>
                <a:lnTo>
                  <a:pt x="5323965" y="0"/>
                </a:lnTo>
                <a:lnTo>
                  <a:pt x="5323965" y="4844808"/>
                </a:lnTo>
                <a:lnTo>
                  <a:pt x="0" y="484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85250" y="5037922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15357" y="3921385"/>
            <a:ext cx="5323965" cy="4844808"/>
          </a:xfrm>
          <a:custGeom>
            <a:avLst/>
            <a:gdLst/>
            <a:ahLst/>
            <a:cxnLst/>
            <a:rect r="r" b="b" t="t" l="l"/>
            <a:pathLst>
              <a:path h="4844808" w="5323965">
                <a:moveTo>
                  <a:pt x="0" y="0"/>
                </a:moveTo>
                <a:lnTo>
                  <a:pt x="5323964" y="0"/>
                </a:lnTo>
                <a:lnTo>
                  <a:pt x="5323964" y="4844808"/>
                </a:lnTo>
                <a:lnTo>
                  <a:pt x="0" y="484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37953" y="3927214"/>
            <a:ext cx="5317560" cy="4838980"/>
          </a:xfrm>
          <a:custGeom>
            <a:avLst/>
            <a:gdLst/>
            <a:ahLst/>
            <a:cxnLst/>
            <a:rect r="r" b="b" t="t" l="l"/>
            <a:pathLst>
              <a:path h="4838980" w="5317560">
                <a:moveTo>
                  <a:pt x="0" y="0"/>
                </a:moveTo>
                <a:lnTo>
                  <a:pt x="5317560" y="0"/>
                </a:lnTo>
                <a:lnTo>
                  <a:pt x="5317560" y="4838979"/>
                </a:lnTo>
                <a:lnTo>
                  <a:pt x="0" y="4838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89385" y="257996"/>
            <a:ext cx="6348568" cy="2396585"/>
          </a:xfrm>
          <a:custGeom>
            <a:avLst/>
            <a:gdLst/>
            <a:ahLst/>
            <a:cxnLst/>
            <a:rect r="r" b="b" t="t" l="l"/>
            <a:pathLst>
              <a:path h="2396585" w="6348568">
                <a:moveTo>
                  <a:pt x="0" y="0"/>
                </a:moveTo>
                <a:lnTo>
                  <a:pt x="6348568" y="0"/>
                </a:lnTo>
                <a:lnTo>
                  <a:pt x="6348568" y="2396584"/>
                </a:lnTo>
                <a:lnTo>
                  <a:pt x="0" y="2396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7499656">
            <a:off x="4408650" y="2178279"/>
            <a:ext cx="1923440" cy="868831"/>
          </a:xfrm>
          <a:custGeom>
            <a:avLst/>
            <a:gdLst/>
            <a:ahLst/>
            <a:cxnLst/>
            <a:rect r="r" b="b" t="t" l="l"/>
            <a:pathLst>
              <a:path h="868831" w="1923440">
                <a:moveTo>
                  <a:pt x="0" y="868832"/>
                </a:moveTo>
                <a:lnTo>
                  <a:pt x="1923440" y="868832"/>
                </a:lnTo>
                <a:lnTo>
                  <a:pt x="1923440" y="0"/>
                </a:lnTo>
                <a:lnTo>
                  <a:pt x="0" y="0"/>
                </a:lnTo>
                <a:lnTo>
                  <a:pt x="0" y="86883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10008" y="844771"/>
            <a:ext cx="1040792" cy="1080924"/>
          </a:xfrm>
          <a:custGeom>
            <a:avLst/>
            <a:gdLst/>
            <a:ahLst/>
            <a:cxnLst/>
            <a:rect r="r" b="b" t="t" l="l"/>
            <a:pathLst>
              <a:path h="1080924" w="1040792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-7473391">
            <a:off x="12212708" y="1981869"/>
            <a:ext cx="2067883" cy="934077"/>
          </a:xfrm>
          <a:custGeom>
            <a:avLst/>
            <a:gdLst/>
            <a:ahLst/>
            <a:cxnLst/>
            <a:rect r="r" b="b" t="t" l="l"/>
            <a:pathLst>
              <a:path h="934077" w="2067883">
                <a:moveTo>
                  <a:pt x="2067884" y="934077"/>
                </a:moveTo>
                <a:lnTo>
                  <a:pt x="0" y="934077"/>
                </a:lnTo>
                <a:lnTo>
                  <a:pt x="0" y="0"/>
                </a:lnTo>
                <a:lnTo>
                  <a:pt x="2067884" y="0"/>
                </a:lnTo>
                <a:lnTo>
                  <a:pt x="2067884" y="93407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446158">
            <a:off x="7751446" y="3082277"/>
            <a:ext cx="1696834" cy="966126"/>
          </a:xfrm>
          <a:custGeom>
            <a:avLst/>
            <a:gdLst/>
            <a:ahLst/>
            <a:cxnLst/>
            <a:rect r="r" b="b" t="t" l="l"/>
            <a:pathLst>
              <a:path h="966126" w="1696834">
                <a:moveTo>
                  <a:pt x="0" y="0"/>
                </a:moveTo>
                <a:lnTo>
                  <a:pt x="1696834" y="0"/>
                </a:lnTo>
                <a:lnTo>
                  <a:pt x="1696834" y="966127"/>
                </a:lnTo>
                <a:lnTo>
                  <a:pt x="0" y="966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277187" y="485086"/>
            <a:ext cx="4427193" cy="169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21"/>
              </a:lnSpc>
              <a:spcBef>
                <a:spcPct val="0"/>
              </a:spcBef>
            </a:pPr>
            <a:r>
              <a:rPr lang="en-US" sz="4872">
                <a:solidFill>
                  <a:srgbClr val="000000"/>
                </a:solidFill>
                <a:latin typeface="Repo Bold Bold"/>
              </a:rPr>
              <a:t>CO NAS WYRÓŻNIA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7282648">
            <a:off x="-1792404" y="516566"/>
            <a:ext cx="5115649" cy="2818257"/>
          </a:xfrm>
          <a:custGeom>
            <a:avLst/>
            <a:gdLst/>
            <a:ahLst/>
            <a:cxnLst/>
            <a:rect r="r" b="b" t="t" l="l"/>
            <a:pathLst>
              <a:path h="2818257" w="5115649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95616" y="8945111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842302" y="4961840"/>
            <a:ext cx="4536408" cy="2657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9"/>
              </a:lnSpc>
            </a:pPr>
            <a:r>
              <a:rPr lang="en-US" sz="3014">
                <a:solidFill>
                  <a:srgbClr val="000000"/>
                </a:solidFill>
                <a:latin typeface="Repo Bold"/>
              </a:rPr>
              <a:t>Tworzymy przyjazną</a:t>
            </a:r>
          </a:p>
          <a:p>
            <a:pPr algn="ctr">
              <a:lnSpc>
                <a:spcPts val="4219"/>
              </a:lnSpc>
            </a:pPr>
            <a:r>
              <a:rPr lang="en-US" sz="3014">
                <a:solidFill>
                  <a:srgbClr val="000000"/>
                </a:solidFill>
                <a:latin typeface="Repo Bold"/>
              </a:rPr>
              <a:t>i bezpieczną atmosferę</a:t>
            </a:r>
          </a:p>
          <a:p>
            <a:pPr algn="ctr" marL="0" indent="0" lvl="0">
              <a:lnSpc>
                <a:spcPts val="4219"/>
              </a:lnSpc>
              <a:spcBef>
                <a:spcPct val="0"/>
              </a:spcBef>
            </a:pPr>
            <a:r>
              <a:rPr lang="en-US" sz="3014">
                <a:solidFill>
                  <a:srgbClr val="000000"/>
                </a:solidFill>
                <a:latin typeface="Repo Bold"/>
              </a:rPr>
              <a:t>ułatwiającą uczniom integrację i wzajemną pomoc.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5076825"/>
            <a:ext cx="4902830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epo Bold"/>
              </a:rPr>
              <a:t>Jesteśmy małą szkołą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epo Bold"/>
              </a:rPr>
              <a:t>pod względem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epo Bold"/>
              </a:rPr>
              <a:t>liczebności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epo Bold"/>
              </a:rPr>
              <a:t>uczniów.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864019" y="4762047"/>
            <a:ext cx="4799300" cy="25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7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Repo Bold"/>
              </a:rPr>
              <a:t>Budynek jest w pełni</a:t>
            </a:r>
          </a:p>
          <a:p>
            <a:pPr algn="ctr">
              <a:lnSpc>
                <a:spcPts val="4117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Repo Bold"/>
              </a:rPr>
              <a:t>przystosowany dla uczniów</a:t>
            </a:r>
          </a:p>
          <a:p>
            <a:pPr algn="ctr">
              <a:lnSpc>
                <a:spcPts val="4117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Repo Bold"/>
              </a:rPr>
              <a:t>niepełnosprawnych,</a:t>
            </a:r>
          </a:p>
          <a:p>
            <a:pPr algn="ctr">
              <a:lnSpc>
                <a:spcPts val="4117"/>
              </a:lnSpc>
              <a:spcBef>
                <a:spcPct val="0"/>
              </a:spcBef>
            </a:pPr>
            <a:r>
              <a:rPr lang="en-US" sz="2941">
                <a:solidFill>
                  <a:srgbClr val="000000"/>
                </a:solidFill>
                <a:latin typeface="Repo Bold"/>
              </a:rPr>
              <a:t>bez barier architektonicznych.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5420" y="3921385"/>
            <a:ext cx="5323965" cy="4844808"/>
          </a:xfrm>
          <a:custGeom>
            <a:avLst/>
            <a:gdLst/>
            <a:ahLst/>
            <a:cxnLst/>
            <a:rect r="r" b="b" t="t" l="l"/>
            <a:pathLst>
              <a:path h="4844808" w="5323965">
                <a:moveTo>
                  <a:pt x="0" y="0"/>
                </a:moveTo>
                <a:lnTo>
                  <a:pt x="5323965" y="0"/>
                </a:lnTo>
                <a:lnTo>
                  <a:pt x="5323965" y="4844808"/>
                </a:lnTo>
                <a:lnTo>
                  <a:pt x="0" y="484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85250" y="5037922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1687" y="4016496"/>
            <a:ext cx="5323965" cy="4844808"/>
          </a:xfrm>
          <a:custGeom>
            <a:avLst/>
            <a:gdLst/>
            <a:ahLst/>
            <a:cxnLst/>
            <a:rect r="r" b="b" t="t" l="l"/>
            <a:pathLst>
              <a:path h="4844808" w="5323965">
                <a:moveTo>
                  <a:pt x="0" y="0"/>
                </a:moveTo>
                <a:lnTo>
                  <a:pt x="5323964" y="0"/>
                </a:lnTo>
                <a:lnTo>
                  <a:pt x="5323964" y="4844808"/>
                </a:lnTo>
                <a:lnTo>
                  <a:pt x="0" y="484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06333" y="4016496"/>
            <a:ext cx="5317560" cy="4838980"/>
          </a:xfrm>
          <a:custGeom>
            <a:avLst/>
            <a:gdLst/>
            <a:ahLst/>
            <a:cxnLst/>
            <a:rect r="r" b="b" t="t" l="l"/>
            <a:pathLst>
              <a:path h="4838980" w="5317560">
                <a:moveTo>
                  <a:pt x="0" y="0"/>
                </a:moveTo>
                <a:lnTo>
                  <a:pt x="5317560" y="0"/>
                </a:lnTo>
                <a:lnTo>
                  <a:pt x="5317560" y="4838980"/>
                </a:lnTo>
                <a:lnTo>
                  <a:pt x="0" y="483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89385" y="257996"/>
            <a:ext cx="6348568" cy="2396585"/>
          </a:xfrm>
          <a:custGeom>
            <a:avLst/>
            <a:gdLst/>
            <a:ahLst/>
            <a:cxnLst/>
            <a:rect r="r" b="b" t="t" l="l"/>
            <a:pathLst>
              <a:path h="2396585" w="6348568">
                <a:moveTo>
                  <a:pt x="0" y="0"/>
                </a:moveTo>
                <a:lnTo>
                  <a:pt x="6348568" y="0"/>
                </a:lnTo>
                <a:lnTo>
                  <a:pt x="6348568" y="2396584"/>
                </a:lnTo>
                <a:lnTo>
                  <a:pt x="0" y="2396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7499656">
            <a:off x="4297921" y="2235928"/>
            <a:ext cx="2107459" cy="951954"/>
          </a:xfrm>
          <a:custGeom>
            <a:avLst/>
            <a:gdLst/>
            <a:ahLst/>
            <a:cxnLst/>
            <a:rect r="r" b="b" t="t" l="l"/>
            <a:pathLst>
              <a:path h="951954" w="2107459">
                <a:moveTo>
                  <a:pt x="0" y="951954"/>
                </a:moveTo>
                <a:lnTo>
                  <a:pt x="2107459" y="951954"/>
                </a:lnTo>
                <a:lnTo>
                  <a:pt x="2107459" y="0"/>
                </a:lnTo>
                <a:lnTo>
                  <a:pt x="0" y="0"/>
                </a:lnTo>
                <a:lnTo>
                  <a:pt x="0" y="95195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10008" y="844771"/>
            <a:ext cx="1040792" cy="1080924"/>
          </a:xfrm>
          <a:custGeom>
            <a:avLst/>
            <a:gdLst/>
            <a:ahLst/>
            <a:cxnLst/>
            <a:rect r="r" b="b" t="t" l="l"/>
            <a:pathLst>
              <a:path h="1080924" w="1040792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-7473391">
            <a:off x="11940313" y="1953958"/>
            <a:ext cx="2212371" cy="999343"/>
          </a:xfrm>
          <a:custGeom>
            <a:avLst/>
            <a:gdLst/>
            <a:ahLst/>
            <a:cxnLst/>
            <a:rect r="r" b="b" t="t" l="l"/>
            <a:pathLst>
              <a:path h="999343" w="2212371">
                <a:moveTo>
                  <a:pt x="2212371" y="999343"/>
                </a:moveTo>
                <a:lnTo>
                  <a:pt x="0" y="999343"/>
                </a:lnTo>
                <a:lnTo>
                  <a:pt x="0" y="0"/>
                </a:lnTo>
                <a:lnTo>
                  <a:pt x="2212371" y="0"/>
                </a:lnTo>
                <a:lnTo>
                  <a:pt x="2212371" y="99934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446158">
            <a:off x="7784381" y="3207012"/>
            <a:ext cx="1549286" cy="882117"/>
          </a:xfrm>
          <a:custGeom>
            <a:avLst/>
            <a:gdLst/>
            <a:ahLst/>
            <a:cxnLst/>
            <a:rect r="r" b="b" t="t" l="l"/>
            <a:pathLst>
              <a:path h="882117" w="1549286">
                <a:moveTo>
                  <a:pt x="0" y="0"/>
                </a:moveTo>
                <a:lnTo>
                  <a:pt x="1549286" y="0"/>
                </a:lnTo>
                <a:lnTo>
                  <a:pt x="1549286" y="882117"/>
                </a:lnTo>
                <a:lnTo>
                  <a:pt x="0" y="882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930403" y="410297"/>
            <a:ext cx="4427193" cy="169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21"/>
              </a:lnSpc>
              <a:spcBef>
                <a:spcPct val="0"/>
              </a:spcBef>
            </a:pPr>
            <a:r>
              <a:rPr lang="en-US" sz="4872">
                <a:solidFill>
                  <a:srgbClr val="000000"/>
                </a:solidFill>
                <a:latin typeface="Repo Bold Bold"/>
              </a:rPr>
              <a:t>CO NAS WYRÓŻNIA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7282648">
            <a:off x="-1792404" y="516566"/>
            <a:ext cx="5115649" cy="2818257"/>
          </a:xfrm>
          <a:custGeom>
            <a:avLst/>
            <a:gdLst/>
            <a:ahLst/>
            <a:cxnLst/>
            <a:rect r="r" b="b" t="t" l="l"/>
            <a:pathLst>
              <a:path h="2818257" w="5115649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95616" y="8945111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07768" y="4422486"/>
            <a:ext cx="4839269" cy="4020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000000"/>
                </a:solidFill>
                <a:latin typeface="Repo Bold"/>
              </a:rPr>
              <a:t>Nauczyciele posiadają dodatkowe</a:t>
            </a:r>
          </a:p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000000"/>
                </a:solidFill>
                <a:latin typeface="Repo Bold"/>
              </a:rPr>
              <a:t>kwalifikacje w zakresie pomocy</a:t>
            </a:r>
          </a:p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000000"/>
                </a:solidFill>
                <a:latin typeface="Repo Bold"/>
              </a:rPr>
              <a:t>psychologiczno-pedagogicznej</a:t>
            </a:r>
          </a:p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000000"/>
                </a:solidFill>
                <a:latin typeface="Repo Bold"/>
              </a:rPr>
              <a:t>i bogate doświadczenie </a:t>
            </a:r>
          </a:p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000000"/>
                </a:solidFill>
                <a:latin typeface="Repo Bold"/>
              </a:rPr>
              <a:t>w pracy z uczniami  </a:t>
            </a:r>
          </a:p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000000"/>
                </a:solidFill>
                <a:latin typeface="Repo Bold"/>
              </a:rPr>
              <a:t>o specjalnych potrzebach edukacyjnych oraz</a:t>
            </a:r>
          </a:p>
          <a:p>
            <a:pPr algn="ctr" marL="0" indent="0" lvl="0">
              <a:lnSpc>
                <a:spcPts val="3598"/>
              </a:lnSpc>
              <a:spcBef>
                <a:spcPct val="0"/>
              </a:spcBef>
            </a:pPr>
            <a:r>
              <a:rPr lang="en-US" sz="2570">
                <a:solidFill>
                  <a:srgbClr val="000000"/>
                </a:solidFill>
                <a:latin typeface="Repo Bold"/>
              </a:rPr>
              <a:t>innymi problemami.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951517" y="4598825"/>
            <a:ext cx="4427193" cy="3658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Repo Bold"/>
              </a:rPr>
              <a:t>Oferujemy specjalistyczne zajęcia </a:t>
            </a:r>
            <a:r>
              <a:rPr lang="en-US" sz="2579">
                <a:solidFill>
                  <a:srgbClr val="000000"/>
                </a:solidFill>
                <a:latin typeface="Repo Bold"/>
              </a:rPr>
              <a:t>dodatkowe:</a:t>
            </a:r>
          </a:p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Repo Bold"/>
              </a:rPr>
              <a:t>trening umiejętności społecznych,</a:t>
            </a:r>
          </a:p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Repo Bold"/>
              </a:rPr>
              <a:t>zajęcia o charakterze</a:t>
            </a:r>
          </a:p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Repo Bold"/>
              </a:rPr>
              <a:t>terapeutycznym, zajęcia</a:t>
            </a:r>
          </a:p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Repo Bold"/>
              </a:rPr>
              <a:t>korekcyjno-kompensacyjne,</a:t>
            </a:r>
          </a:p>
          <a:p>
            <a:pPr algn="ctr" marL="0" indent="0" lvl="0">
              <a:lnSpc>
                <a:spcPts val="3611"/>
              </a:lnSpc>
              <a:spcBef>
                <a:spcPct val="0"/>
              </a:spcBef>
            </a:pPr>
            <a:r>
              <a:rPr lang="en-US" sz="2579">
                <a:solidFill>
                  <a:srgbClr val="000000"/>
                </a:solidFill>
                <a:latin typeface="Repo Bold"/>
              </a:rPr>
              <a:t>rewalidacja.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67943" y="4990297"/>
            <a:ext cx="3991451" cy="236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epo Bold"/>
              </a:rPr>
              <a:t>Dbamy o dostosowanie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epo Bold"/>
              </a:rPr>
              <a:t>warunków i metod pracy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epo Bold"/>
              </a:rPr>
              <a:t>umożliwiających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epo Bold"/>
              </a:rPr>
              <a:t>indywidualizację procesu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epo Bold"/>
              </a:rPr>
              <a:t>nauczania.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51478" y="679051"/>
            <a:ext cx="6295881" cy="1700931"/>
            <a:chOff x="0" y="0"/>
            <a:chExt cx="2264288" cy="6117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64288" cy="611733"/>
            </a:xfrm>
            <a:custGeom>
              <a:avLst/>
              <a:gdLst/>
              <a:ahLst/>
              <a:cxnLst/>
              <a:rect r="r" b="b" t="t" l="l"/>
              <a:pathLst>
                <a:path h="611733" w="2264288">
                  <a:moveTo>
                    <a:pt x="41809" y="0"/>
                  </a:moveTo>
                  <a:lnTo>
                    <a:pt x="2222479" y="0"/>
                  </a:lnTo>
                  <a:cubicBezTo>
                    <a:pt x="2245570" y="0"/>
                    <a:pt x="2264288" y="18719"/>
                    <a:pt x="2264288" y="41809"/>
                  </a:cubicBezTo>
                  <a:lnTo>
                    <a:pt x="2264288" y="569924"/>
                  </a:lnTo>
                  <a:cubicBezTo>
                    <a:pt x="2264288" y="593014"/>
                    <a:pt x="2245570" y="611733"/>
                    <a:pt x="2222479" y="611733"/>
                  </a:cubicBezTo>
                  <a:lnTo>
                    <a:pt x="41809" y="611733"/>
                  </a:lnTo>
                  <a:cubicBezTo>
                    <a:pt x="18719" y="611733"/>
                    <a:pt x="0" y="593014"/>
                    <a:pt x="0" y="569924"/>
                  </a:cubicBezTo>
                  <a:lnTo>
                    <a:pt x="0" y="41809"/>
                  </a:lnTo>
                  <a:cubicBezTo>
                    <a:pt x="0" y="18719"/>
                    <a:pt x="18719" y="0"/>
                    <a:pt x="41809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2264288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683888">
            <a:off x="15941323" y="5997879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83888">
            <a:off x="-1223156" y="-116860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5911" y="3355937"/>
            <a:ext cx="8853544" cy="5902363"/>
          </a:xfrm>
          <a:custGeom>
            <a:avLst/>
            <a:gdLst/>
            <a:ahLst/>
            <a:cxnLst/>
            <a:rect r="r" b="b" t="t" l="l"/>
            <a:pathLst>
              <a:path h="5902363" w="8853544">
                <a:moveTo>
                  <a:pt x="0" y="0"/>
                </a:moveTo>
                <a:lnTo>
                  <a:pt x="8853544" y="0"/>
                </a:lnTo>
                <a:lnTo>
                  <a:pt x="8853544" y="5902363"/>
                </a:lnTo>
                <a:lnTo>
                  <a:pt x="0" y="5902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76606" y="679051"/>
            <a:ext cx="8853544" cy="5902363"/>
          </a:xfrm>
          <a:custGeom>
            <a:avLst/>
            <a:gdLst/>
            <a:ahLst/>
            <a:cxnLst/>
            <a:rect r="r" b="b" t="t" l="l"/>
            <a:pathLst>
              <a:path h="5902363" w="8853544">
                <a:moveTo>
                  <a:pt x="0" y="0"/>
                </a:moveTo>
                <a:lnTo>
                  <a:pt x="8853545" y="0"/>
                </a:lnTo>
                <a:lnTo>
                  <a:pt x="8853545" y="5902363"/>
                </a:lnTo>
                <a:lnTo>
                  <a:pt x="0" y="59023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289971" y="5709465"/>
            <a:ext cx="1529987" cy="2527005"/>
          </a:xfrm>
          <a:custGeom>
            <a:avLst/>
            <a:gdLst/>
            <a:ahLst/>
            <a:cxnLst/>
            <a:rect r="r" b="b" t="t" l="l"/>
            <a:pathLst>
              <a:path h="2527005" w="1529987">
                <a:moveTo>
                  <a:pt x="0" y="0"/>
                </a:moveTo>
                <a:lnTo>
                  <a:pt x="1529987" y="0"/>
                </a:lnTo>
                <a:lnTo>
                  <a:pt x="1529987" y="2527005"/>
                </a:lnTo>
                <a:lnTo>
                  <a:pt x="0" y="25270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00337" y="574276"/>
            <a:ext cx="5398162" cy="169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21"/>
              </a:lnSpc>
              <a:spcBef>
                <a:spcPct val="0"/>
              </a:spcBef>
            </a:pPr>
            <a:r>
              <a:rPr lang="en-US" sz="4872">
                <a:solidFill>
                  <a:srgbClr val="000000"/>
                </a:solidFill>
                <a:latin typeface="Repo Bold Bold"/>
              </a:rPr>
              <a:t>Nowoczesny budynek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51478" y="679051"/>
            <a:ext cx="6295881" cy="1700931"/>
            <a:chOff x="0" y="0"/>
            <a:chExt cx="2264288" cy="6117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64288" cy="611733"/>
            </a:xfrm>
            <a:custGeom>
              <a:avLst/>
              <a:gdLst/>
              <a:ahLst/>
              <a:cxnLst/>
              <a:rect r="r" b="b" t="t" l="l"/>
              <a:pathLst>
                <a:path h="611733" w="2264288">
                  <a:moveTo>
                    <a:pt x="41809" y="0"/>
                  </a:moveTo>
                  <a:lnTo>
                    <a:pt x="2222479" y="0"/>
                  </a:lnTo>
                  <a:cubicBezTo>
                    <a:pt x="2245570" y="0"/>
                    <a:pt x="2264288" y="18719"/>
                    <a:pt x="2264288" y="41809"/>
                  </a:cubicBezTo>
                  <a:lnTo>
                    <a:pt x="2264288" y="569924"/>
                  </a:lnTo>
                  <a:cubicBezTo>
                    <a:pt x="2264288" y="593014"/>
                    <a:pt x="2245570" y="611733"/>
                    <a:pt x="2222479" y="611733"/>
                  </a:cubicBezTo>
                  <a:lnTo>
                    <a:pt x="41809" y="611733"/>
                  </a:lnTo>
                  <a:cubicBezTo>
                    <a:pt x="18719" y="611733"/>
                    <a:pt x="0" y="593014"/>
                    <a:pt x="0" y="569924"/>
                  </a:cubicBezTo>
                  <a:lnTo>
                    <a:pt x="0" y="41809"/>
                  </a:lnTo>
                  <a:cubicBezTo>
                    <a:pt x="0" y="18719"/>
                    <a:pt x="18719" y="0"/>
                    <a:pt x="41809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2264288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683888">
            <a:off x="15941323" y="5997879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83888">
            <a:off x="-1223156" y="-116860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3791270"/>
            <a:ext cx="8909622" cy="5939748"/>
          </a:xfrm>
          <a:custGeom>
            <a:avLst/>
            <a:gdLst/>
            <a:ahLst/>
            <a:cxnLst/>
            <a:rect r="r" b="b" t="t" l="l"/>
            <a:pathLst>
              <a:path h="5939748" w="8909622">
                <a:moveTo>
                  <a:pt x="0" y="0"/>
                </a:moveTo>
                <a:lnTo>
                  <a:pt x="8909622" y="0"/>
                </a:lnTo>
                <a:lnTo>
                  <a:pt x="8909622" y="5939748"/>
                </a:lnTo>
                <a:lnTo>
                  <a:pt x="0" y="5939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2" r="0" b="-62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50299" y="549756"/>
            <a:ext cx="9000718" cy="6007979"/>
          </a:xfrm>
          <a:custGeom>
            <a:avLst/>
            <a:gdLst/>
            <a:ahLst/>
            <a:cxnLst/>
            <a:rect r="r" b="b" t="t" l="l"/>
            <a:pathLst>
              <a:path h="6007979" w="9000718">
                <a:moveTo>
                  <a:pt x="0" y="0"/>
                </a:moveTo>
                <a:lnTo>
                  <a:pt x="9000718" y="0"/>
                </a:lnTo>
                <a:lnTo>
                  <a:pt x="9000718" y="6007979"/>
                </a:lnTo>
                <a:lnTo>
                  <a:pt x="0" y="600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017522" y="5497641"/>
            <a:ext cx="1529987" cy="2527005"/>
          </a:xfrm>
          <a:custGeom>
            <a:avLst/>
            <a:gdLst/>
            <a:ahLst/>
            <a:cxnLst/>
            <a:rect r="r" b="b" t="t" l="l"/>
            <a:pathLst>
              <a:path h="2527005" w="1529987">
                <a:moveTo>
                  <a:pt x="0" y="0"/>
                </a:moveTo>
                <a:lnTo>
                  <a:pt x="1529986" y="0"/>
                </a:lnTo>
                <a:lnTo>
                  <a:pt x="1529986" y="2527005"/>
                </a:lnTo>
                <a:lnTo>
                  <a:pt x="0" y="25270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00337" y="574276"/>
            <a:ext cx="5398162" cy="169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21"/>
              </a:lnSpc>
              <a:spcBef>
                <a:spcPct val="0"/>
              </a:spcBef>
            </a:pPr>
            <a:r>
              <a:rPr lang="en-US" sz="4872">
                <a:solidFill>
                  <a:srgbClr val="000000"/>
                </a:solidFill>
                <a:latin typeface="Repo Bold Bold"/>
              </a:rPr>
              <a:t>Nowoczesny budynek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30205" y="306439"/>
            <a:ext cx="5456124" cy="1700931"/>
            <a:chOff x="0" y="0"/>
            <a:chExt cx="1962273" cy="6117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62273" cy="611733"/>
            </a:xfrm>
            <a:custGeom>
              <a:avLst/>
              <a:gdLst/>
              <a:ahLst/>
              <a:cxnLst/>
              <a:rect r="r" b="b" t="t" l="l"/>
              <a:pathLst>
                <a:path h="611733" w="196227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683888">
            <a:off x="17332170" y="6202923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9"/>
                </a:lnTo>
                <a:lnTo>
                  <a:pt x="0" y="5641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83888">
            <a:off x="-1223156" y="-116860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96266" y="306439"/>
            <a:ext cx="7830091" cy="5220061"/>
          </a:xfrm>
          <a:custGeom>
            <a:avLst/>
            <a:gdLst/>
            <a:ahLst/>
            <a:cxnLst/>
            <a:rect r="r" b="b" t="t" l="l"/>
            <a:pathLst>
              <a:path h="5220061" w="7830091">
                <a:moveTo>
                  <a:pt x="0" y="0"/>
                </a:moveTo>
                <a:lnTo>
                  <a:pt x="7830091" y="0"/>
                </a:lnTo>
                <a:lnTo>
                  <a:pt x="7830091" y="5220060"/>
                </a:lnTo>
                <a:lnTo>
                  <a:pt x="0" y="52200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005529" y="4760958"/>
            <a:ext cx="7493087" cy="5001636"/>
          </a:xfrm>
          <a:custGeom>
            <a:avLst/>
            <a:gdLst/>
            <a:ahLst/>
            <a:cxnLst/>
            <a:rect r="r" b="b" t="t" l="l"/>
            <a:pathLst>
              <a:path h="5001636" w="7493087">
                <a:moveTo>
                  <a:pt x="0" y="0"/>
                </a:moveTo>
                <a:lnTo>
                  <a:pt x="7493087" y="0"/>
                </a:lnTo>
                <a:lnTo>
                  <a:pt x="7493087" y="5001635"/>
                </a:lnTo>
                <a:lnTo>
                  <a:pt x="0" y="50016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759030" y="2316743"/>
            <a:ext cx="3263026" cy="4888429"/>
          </a:xfrm>
          <a:custGeom>
            <a:avLst/>
            <a:gdLst/>
            <a:ahLst/>
            <a:cxnLst/>
            <a:rect r="r" b="b" t="t" l="l"/>
            <a:pathLst>
              <a:path h="4888429" w="3263026">
                <a:moveTo>
                  <a:pt x="0" y="0"/>
                </a:moveTo>
                <a:lnTo>
                  <a:pt x="3263026" y="0"/>
                </a:lnTo>
                <a:lnTo>
                  <a:pt x="3263026" y="4888429"/>
                </a:lnTo>
                <a:lnTo>
                  <a:pt x="0" y="48884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44671" y="201664"/>
            <a:ext cx="4427193" cy="169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21"/>
              </a:lnSpc>
              <a:spcBef>
                <a:spcPct val="0"/>
              </a:spcBef>
            </a:pPr>
            <a:r>
              <a:rPr lang="en-US" sz="4872">
                <a:solidFill>
                  <a:srgbClr val="000000"/>
                </a:solidFill>
                <a:latin typeface="Repo Bold Bold"/>
              </a:rPr>
              <a:t>Grono pedagogiczne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345542" y="4951015"/>
            <a:ext cx="4916713" cy="4474209"/>
          </a:xfrm>
          <a:custGeom>
            <a:avLst/>
            <a:gdLst/>
            <a:ahLst/>
            <a:cxnLst/>
            <a:rect r="r" b="b" t="t" l="l"/>
            <a:pathLst>
              <a:path h="4474209" w="4916713">
                <a:moveTo>
                  <a:pt x="0" y="0"/>
                </a:moveTo>
                <a:lnTo>
                  <a:pt x="4916713" y="0"/>
                </a:lnTo>
                <a:lnTo>
                  <a:pt x="4916713" y="4474209"/>
                </a:lnTo>
                <a:lnTo>
                  <a:pt x="0" y="4474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26507" y="5735659"/>
            <a:ext cx="4354782" cy="2976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9"/>
              </a:lnSpc>
              <a:spcBef>
                <a:spcPct val="0"/>
              </a:spcBef>
            </a:pPr>
            <a:r>
              <a:rPr lang="en-US" sz="3385">
                <a:solidFill>
                  <a:srgbClr val="000000"/>
                </a:solidFill>
                <a:latin typeface="Repo Bold"/>
              </a:rPr>
              <a:t>Specjaliści</a:t>
            </a:r>
          </a:p>
          <a:p>
            <a:pPr algn="ctr">
              <a:lnSpc>
                <a:spcPts val="4739"/>
              </a:lnSpc>
              <a:spcBef>
                <a:spcPct val="0"/>
              </a:spcBef>
            </a:pPr>
            <a:r>
              <a:rPr lang="en-US" sz="3385">
                <a:solidFill>
                  <a:srgbClr val="000000"/>
                </a:solidFill>
                <a:latin typeface="Repo Bold"/>
              </a:rPr>
              <a:t>w swojej dziedzinie,</a:t>
            </a:r>
          </a:p>
          <a:p>
            <a:pPr algn="ctr">
              <a:lnSpc>
                <a:spcPts val="4739"/>
              </a:lnSpc>
              <a:spcBef>
                <a:spcPct val="0"/>
              </a:spcBef>
            </a:pPr>
            <a:r>
              <a:rPr lang="en-US" sz="3385">
                <a:solidFill>
                  <a:srgbClr val="000000"/>
                </a:solidFill>
                <a:latin typeface="Repo Bold"/>
              </a:rPr>
              <a:t>podmiotowo traktujący</a:t>
            </a:r>
          </a:p>
          <a:p>
            <a:pPr algn="ctr">
              <a:lnSpc>
                <a:spcPts val="4739"/>
              </a:lnSpc>
              <a:spcBef>
                <a:spcPct val="0"/>
              </a:spcBef>
            </a:pPr>
            <a:r>
              <a:rPr lang="en-US" sz="3385">
                <a:solidFill>
                  <a:srgbClr val="000000"/>
                </a:solidFill>
                <a:latin typeface="Repo Bold"/>
              </a:rPr>
              <a:t>każdego ucznia.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07818" y="4661187"/>
            <a:ext cx="7977069" cy="5324693"/>
          </a:xfrm>
          <a:custGeom>
            <a:avLst/>
            <a:gdLst/>
            <a:ahLst/>
            <a:cxnLst/>
            <a:rect r="r" b="b" t="t" l="l"/>
            <a:pathLst>
              <a:path h="5324693" w="7977069">
                <a:moveTo>
                  <a:pt x="0" y="0"/>
                </a:moveTo>
                <a:lnTo>
                  <a:pt x="7977069" y="0"/>
                </a:lnTo>
                <a:lnTo>
                  <a:pt x="7977069" y="5324694"/>
                </a:lnTo>
                <a:lnTo>
                  <a:pt x="0" y="5324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50672" y="178234"/>
            <a:ext cx="7116373" cy="4750179"/>
          </a:xfrm>
          <a:custGeom>
            <a:avLst/>
            <a:gdLst/>
            <a:ahLst/>
            <a:cxnLst/>
            <a:rect r="r" b="b" t="t" l="l"/>
            <a:pathLst>
              <a:path h="4750179" w="7116373">
                <a:moveTo>
                  <a:pt x="0" y="0"/>
                </a:moveTo>
                <a:lnTo>
                  <a:pt x="7116373" y="0"/>
                </a:lnTo>
                <a:lnTo>
                  <a:pt x="7116373" y="4750180"/>
                </a:lnTo>
                <a:lnTo>
                  <a:pt x="0" y="4750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7463" y="4928414"/>
            <a:ext cx="7586201" cy="5057467"/>
          </a:xfrm>
          <a:custGeom>
            <a:avLst/>
            <a:gdLst/>
            <a:ahLst/>
            <a:cxnLst/>
            <a:rect r="r" b="b" t="t" l="l"/>
            <a:pathLst>
              <a:path h="5057467" w="7586201">
                <a:moveTo>
                  <a:pt x="0" y="0"/>
                </a:moveTo>
                <a:lnTo>
                  <a:pt x="7586200" y="0"/>
                </a:lnTo>
                <a:lnTo>
                  <a:pt x="7586200" y="5057467"/>
                </a:lnTo>
                <a:lnTo>
                  <a:pt x="0" y="50574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83888">
            <a:off x="16203747" y="5997879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68123" y="454205"/>
            <a:ext cx="4916713" cy="4474209"/>
          </a:xfrm>
          <a:custGeom>
            <a:avLst/>
            <a:gdLst/>
            <a:ahLst/>
            <a:cxnLst/>
            <a:rect r="r" b="b" t="t" l="l"/>
            <a:pathLst>
              <a:path h="4474209" w="4916713">
                <a:moveTo>
                  <a:pt x="0" y="0"/>
                </a:moveTo>
                <a:lnTo>
                  <a:pt x="4916713" y="0"/>
                </a:lnTo>
                <a:lnTo>
                  <a:pt x="4916713" y="4474209"/>
                </a:lnTo>
                <a:lnTo>
                  <a:pt x="0" y="447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3888">
            <a:off x="-1317977" y="-116860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6464" y="178234"/>
            <a:ext cx="5456124" cy="1700931"/>
            <a:chOff x="0" y="0"/>
            <a:chExt cx="1962273" cy="6117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62273" cy="611733"/>
            </a:xfrm>
            <a:custGeom>
              <a:avLst/>
              <a:gdLst/>
              <a:ahLst/>
              <a:cxnLst/>
              <a:rect r="r" b="b" t="t" l="l"/>
              <a:pathLst>
                <a:path h="611733" w="196227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640930" y="73459"/>
            <a:ext cx="4427193" cy="169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1"/>
              </a:lnSpc>
            </a:pPr>
            <a:r>
              <a:rPr lang="en-US" sz="4872">
                <a:solidFill>
                  <a:srgbClr val="000000"/>
                </a:solidFill>
                <a:latin typeface="Repo Bold Bold"/>
              </a:rPr>
              <a:t>Grono</a:t>
            </a:r>
          </a:p>
          <a:p>
            <a:pPr algn="ctr" marL="0" indent="0" lvl="0">
              <a:lnSpc>
                <a:spcPts val="6821"/>
              </a:lnSpc>
              <a:spcBef>
                <a:spcPct val="0"/>
              </a:spcBef>
            </a:pPr>
            <a:r>
              <a:rPr lang="en-US" sz="4872">
                <a:solidFill>
                  <a:srgbClr val="000000"/>
                </a:solidFill>
                <a:latin typeface="Repo Bold Bold"/>
              </a:rPr>
              <a:t>pedagogiczne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01223" y="759704"/>
            <a:ext cx="4050513" cy="379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Repo Bold"/>
              </a:rPr>
              <a:t>Kompetentni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Repo Bold"/>
              </a:rPr>
              <a:t>nauczyciele,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Repo Bold"/>
              </a:rPr>
              <a:t>z dużym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Repo Bold"/>
              </a:rPr>
              <a:t>doświadczeniem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Repo Bold"/>
              </a:rPr>
              <a:t>w zakresie pomocy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Repo Bold"/>
              </a:rPr>
              <a:t>psychologiczno -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Repo Bold"/>
              </a:rPr>
              <a:t>pedagogicznej.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DAF-P76wFlg</dc:identifier>
  <dcterms:modified xsi:type="dcterms:W3CDTF">2011-08-01T06:04:30Z</dcterms:modified>
  <cp:revision>1</cp:revision>
  <dc:title>Zapraszamy</dc:title>
</cp:coreProperties>
</file>